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7"/>
  </p:notesMasterIdLst>
  <p:sldIdLst>
    <p:sldId id="256" r:id="rId2"/>
    <p:sldId id="399" r:id="rId3"/>
    <p:sldId id="264" r:id="rId4"/>
    <p:sldId id="265" r:id="rId5"/>
    <p:sldId id="266" r:id="rId6"/>
    <p:sldId id="267" r:id="rId7"/>
    <p:sldId id="268" r:id="rId8"/>
    <p:sldId id="270" r:id="rId9"/>
    <p:sldId id="400" r:id="rId10"/>
    <p:sldId id="401" r:id="rId11"/>
    <p:sldId id="402" r:id="rId12"/>
    <p:sldId id="404" r:id="rId13"/>
    <p:sldId id="403" r:id="rId14"/>
    <p:sldId id="405" r:id="rId15"/>
    <p:sldId id="290" r:id="rId16"/>
    <p:sldId id="291" r:id="rId17"/>
    <p:sldId id="292" r:id="rId18"/>
    <p:sldId id="294" r:id="rId19"/>
    <p:sldId id="413" r:id="rId20"/>
    <p:sldId id="296" r:id="rId21"/>
    <p:sldId id="305" r:id="rId22"/>
    <p:sldId id="306" r:id="rId23"/>
    <p:sldId id="311" r:id="rId24"/>
    <p:sldId id="312" r:id="rId25"/>
    <p:sldId id="314" r:id="rId26"/>
    <p:sldId id="326" r:id="rId27"/>
    <p:sldId id="406" r:id="rId28"/>
    <p:sldId id="407" r:id="rId29"/>
    <p:sldId id="408" r:id="rId30"/>
    <p:sldId id="409" r:id="rId31"/>
    <p:sldId id="410" r:id="rId32"/>
    <p:sldId id="411" r:id="rId33"/>
    <p:sldId id="414" r:id="rId34"/>
    <p:sldId id="412" r:id="rId35"/>
    <p:sldId id="415" r:id="rId36"/>
  </p:sldIdLst>
  <p:sldSz cx="9144000" cy="5143500" type="screen16x9"/>
  <p:notesSz cx="6858000" cy="9144000"/>
  <p:embeddedFontLst>
    <p:embeddedFont>
      <p:font typeface="Calibri Light" panose="020F0302020204030204" pitchFamily="34" charset="0"/>
      <p:regular r:id="rId38"/>
      <p:italic r:id="rId39"/>
    </p:embeddedFont>
    <p:embeddedFont>
      <p:font typeface="宋体" panose="02010600030101010101" pitchFamily="2" charset="-122"/>
      <p:regular r:id="rId40"/>
    </p:embeddedFont>
    <p:embeddedFont>
      <p:font typeface="Lato" panose="020B060402020202020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792"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260114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754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67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18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64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25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996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89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234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7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extLst>
      <p:ext uri="{BB962C8B-B14F-4D97-AF65-F5344CB8AC3E}">
        <p14:creationId xmlns:p14="http://schemas.microsoft.com/office/powerpoint/2010/main" val="3273777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3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086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0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77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068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7388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00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CA5224-1FD6-4DBF-B467-748ADFE125FF}"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296650983"/>
      </p:ext>
    </p:extLst>
  </p:cSld>
  <p:clrMapOvr>
    <a:masterClrMapping/>
  </p:clrMapOvr>
  <p:transition spd="slow">
    <p:push dir="u"/>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CA5224-1FD6-4DBF-B467-748ADFE125FF}"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34872718"/>
      </p:ext>
    </p:extLst>
  </p:cSld>
  <p:clrMapOvr>
    <a:masterClrMapping/>
  </p:clrMapOvr>
  <p:transition spd="slow">
    <p:push dir="u"/>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CA5224-1FD6-4DBF-B467-748ADFE125FF}"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210969346"/>
      </p:ext>
    </p:extLst>
  </p:cSld>
  <p:clrMapOvr>
    <a:masterClrMapping/>
  </p:clrMapOvr>
  <p:transition spd="slow">
    <p:push dir="u"/>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93357215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Ref idx="1001">
        <a:schemeClr val="bg1"/>
      </p:bgRef>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503666741"/>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1"/>
        <p:cNvGrpSpPr/>
        <p:nvPr/>
      </p:nvGrpSpPr>
      <p:grpSpPr>
        <a:xfrm>
          <a:off x="0" y="0"/>
          <a:ext cx="0" cy="0"/>
          <a:chOff x="0" y="0"/>
          <a:chExt cx="0" cy="0"/>
        </a:xfrm>
      </p:grpSpPr>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662016098"/>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548879" y="335601"/>
            <a:ext cx="8046244" cy="751440"/>
          </a:xfrm>
          <a:prstGeom prst="rect">
            <a:avLst/>
          </a:prstGeom>
        </p:spPr>
        <p:txBody>
          <a:bodyPr lIns="0" tIns="0" rIns="0" bIns="0" anchor="t">
            <a:normAutofit/>
          </a:bodyPr>
          <a:lstStyle>
            <a:lvl1pPr>
              <a:defRPr lang="zh-CN" altLang="en-US" baseline="0" dirty="0"/>
            </a:lvl1pPr>
          </a:lstStyle>
          <a:p>
            <a:pPr marL="0" lvl="0" indent="0" defTabSz="890849">
              <a:lnSpc>
                <a:spcPts val="2573"/>
              </a:lnSpc>
              <a:spcBef>
                <a:spcPts val="0"/>
              </a:spcBef>
              <a:buFont typeface="Arial" panose="020B0604020202020204" pitchFamily="34" charset="0"/>
            </a:pPr>
            <a:r>
              <a:rPr lang="en-US" altLang="zh-CN" dirty="0" smtClean="0"/>
              <a:t>Title</a:t>
            </a:r>
            <a:endParaRPr lang="zh-CN" altLang="en-US" dirty="0"/>
          </a:p>
        </p:txBody>
      </p:sp>
    </p:spTree>
    <p:extLst>
      <p:ext uri="{BB962C8B-B14F-4D97-AF65-F5344CB8AC3E}">
        <p14:creationId xmlns:p14="http://schemas.microsoft.com/office/powerpoint/2010/main" val="611054695"/>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CA5224-1FD6-4DBF-B467-748ADFE125FF}"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22967690"/>
      </p:ext>
    </p:extLst>
  </p:cSld>
  <p:clrMapOvr>
    <a:masterClrMapping/>
  </p:clrMapOvr>
  <p:transition spd="slow">
    <p:push dir="u"/>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CA5224-1FD6-4DBF-B467-748ADFE125FF}"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461766808"/>
      </p:ext>
    </p:extLst>
  </p:cSld>
  <p:clrMapOvr>
    <a:masterClrMapping/>
  </p:clrMapOvr>
  <p:transition spd="slow">
    <p:push dir="u"/>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0CA5224-1FD6-4DBF-B467-748ADFE125FF}" type="datetimeFigureOut">
              <a:rPr lang="en-US" smtClean="0"/>
              <a:t>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348201067"/>
      </p:ext>
    </p:extLst>
  </p:cSld>
  <p:clrMapOvr>
    <a:masterClrMapping/>
  </p:clrMapOvr>
  <p:transition spd="slow">
    <p:push dir="u"/>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0CA5224-1FD6-4DBF-B467-748ADFE125FF}" type="datetimeFigureOut">
              <a:rPr lang="en-US" smtClean="0"/>
              <a:t>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706792221"/>
      </p:ext>
    </p:extLst>
  </p:cSld>
  <p:clrMapOvr>
    <a:masterClrMapping/>
  </p:clrMapOvr>
  <p:transition spd="slow">
    <p:push dir="u"/>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0CA5224-1FD6-4DBF-B467-748ADFE125FF}" type="datetimeFigureOut">
              <a:rPr lang="en-US" smtClean="0"/>
              <a:t>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725643881"/>
      </p:ext>
    </p:extLst>
  </p:cSld>
  <p:clrMapOvr>
    <a:masterClrMapping/>
  </p:clrMapOvr>
  <p:transition spd="slow">
    <p:push dir="u"/>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CA5224-1FD6-4DBF-B467-748ADFE125FF}" type="datetimeFigureOut">
              <a:rPr lang="en-US" smtClean="0"/>
              <a:t>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972402900"/>
      </p:ext>
    </p:extLst>
  </p:cSld>
  <p:clrMapOvr>
    <a:masterClrMapping/>
  </p:clrMapOvr>
  <p:transition spd="slow">
    <p:push dir="u"/>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CA5224-1FD6-4DBF-B467-748ADFE125FF}" type="datetimeFigureOut">
              <a:rPr lang="en-US" smtClean="0"/>
              <a:t>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623567207"/>
      </p:ext>
    </p:extLst>
  </p:cSld>
  <p:clrMapOvr>
    <a:masterClrMapping/>
  </p:clrMapOvr>
  <p:transition spd="slow">
    <p:push dir="u"/>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CA5224-1FD6-4DBF-B467-748ADFE125FF}" type="datetimeFigureOut">
              <a:rPr lang="en-US" smtClean="0"/>
              <a:t>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095257549"/>
      </p:ext>
    </p:extLst>
  </p:cSld>
  <p:clrMapOvr>
    <a:masterClrMapping/>
  </p:clrMapOvr>
  <p:transition spd="slow">
    <p:push dir="u"/>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0CA5224-1FD6-4DBF-B467-748ADFE125FF}" type="datetimeFigureOut">
              <a:rPr lang="en-US" smtClean="0"/>
              <a:t>2/19/2022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456484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Lst>
  <p:transition spd="slow">
    <p:push dir="u"/>
  </p:transition>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627" y="2323936"/>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Artificial Intelligence</a:t>
            </a:r>
            <a:endParaRPr dirty="0"/>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Machine Learning</a:t>
            </a:r>
            <a:endParaRPr lang="en-US" dirty="0"/>
          </a:p>
        </p:txBody>
      </p:sp>
      <p:sp>
        <p:nvSpPr>
          <p:cNvPr id="4" name="TextBox 3"/>
          <p:cNvSpPr txBox="1"/>
          <p:nvPr/>
        </p:nvSpPr>
        <p:spPr>
          <a:xfrm>
            <a:off x="548879" y="1817915"/>
            <a:ext cx="3646715" cy="1015663"/>
          </a:xfrm>
          <a:prstGeom prst="rect">
            <a:avLst/>
          </a:prstGeom>
          <a:noFill/>
        </p:spPr>
        <p:txBody>
          <a:bodyPr wrap="square" rtlCol="0">
            <a:spAutoFit/>
          </a:bodyPr>
          <a:lstStyle/>
          <a:p>
            <a:pPr marL="342900" indent="-342900">
              <a:buAutoNum type="arabicPeriod"/>
            </a:pPr>
            <a:r>
              <a:rPr lang="en-GB" sz="2000" dirty="0" smtClean="0">
                <a:latin typeface="+mj-lt"/>
              </a:rPr>
              <a:t>Supervised Learning</a:t>
            </a:r>
          </a:p>
          <a:p>
            <a:pPr marL="342900" indent="-342900">
              <a:buAutoNum type="arabicPeriod"/>
            </a:pPr>
            <a:r>
              <a:rPr lang="en-GB" sz="2000" dirty="0" smtClean="0">
                <a:latin typeface="+mj-lt"/>
              </a:rPr>
              <a:t>Unsupervised Learning</a:t>
            </a:r>
          </a:p>
          <a:p>
            <a:pPr marL="342900" indent="-342900">
              <a:buAutoNum type="arabicPeriod"/>
            </a:pPr>
            <a:r>
              <a:rPr lang="en-GB" sz="2000" dirty="0" smtClean="0">
                <a:latin typeface="+mj-lt"/>
              </a:rPr>
              <a:t>Reinforcement Learning</a:t>
            </a:r>
            <a:endParaRPr lang="en-US" sz="2000" dirty="0">
              <a:latin typeface="+mj-lt"/>
            </a:endParaRPr>
          </a:p>
        </p:txBody>
      </p:sp>
    </p:spTree>
    <p:extLst>
      <p:ext uri="{BB962C8B-B14F-4D97-AF65-F5344CB8AC3E}">
        <p14:creationId xmlns:p14="http://schemas.microsoft.com/office/powerpoint/2010/main" val="25702562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Supervised Machine </a:t>
            </a:r>
            <a:r>
              <a:rPr lang="en-US" altLang="en-US" dirty="0" smtClean="0"/>
              <a:t>Learning</a:t>
            </a:r>
            <a:endParaRPr lang="en-US" dirty="0"/>
          </a:p>
        </p:txBody>
      </p:sp>
      <p:sp>
        <p:nvSpPr>
          <p:cNvPr id="3" name="Title 1"/>
          <p:cNvSpPr txBox="1">
            <a:spLocks/>
          </p:cNvSpPr>
          <p:nvPr/>
        </p:nvSpPr>
        <p:spPr>
          <a:xfrm>
            <a:off x="422841" y="1768602"/>
            <a:ext cx="8046244" cy="2059256"/>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lang="zh-CN" altLang="en-US" sz="3300" kern="1200" baseline="0" dirty="0">
                <a:solidFill>
                  <a:schemeClr val="tx1"/>
                </a:solidFill>
                <a:latin typeface="+mj-lt"/>
                <a:ea typeface="+mj-ea"/>
                <a:cs typeface="+mj-cs"/>
              </a:defRPr>
            </a:lvl1pPr>
          </a:lstStyle>
          <a:p>
            <a:pPr algn="just">
              <a:buClrTx/>
              <a:buFontTx/>
            </a:pPr>
            <a:r>
              <a:rPr lang="en-GB" altLang="en-US" sz="2000" dirty="0" smtClean="0">
                <a:cs typeface="Arial" panose="020B0604020202020204" pitchFamily="34" charset="0"/>
              </a:rPr>
              <a:t>In Supervised learning </a:t>
            </a:r>
            <a:r>
              <a:rPr lang="en-GB" altLang="en-US" sz="2000" dirty="0">
                <a:cs typeface="Arial" panose="020B0604020202020204" pitchFamily="34" charset="0"/>
              </a:rPr>
              <a:t>technique, we train the machines using the "labelled" dataset, and based on the training, the machine predicts the output. Here, the labelled data specifies that some of the inputs are already mapped to the output. More preciously, we can say; first, we train the machine with the input and corresponding output, and then we ask the machine to predict the output using the test dataset.</a:t>
            </a:r>
            <a:endParaRPr lang="en-US" sz="2000" dirty="0">
              <a:cs typeface="Arial" panose="020B0604020202020204" pitchFamily="34" charset="0"/>
            </a:endParaRPr>
          </a:p>
        </p:txBody>
      </p:sp>
    </p:spTree>
    <p:extLst>
      <p:ext uri="{BB962C8B-B14F-4D97-AF65-F5344CB8AC3E}">
        <p14:creationId xmlns:p14="http://schemas.microsoft.com/office/powerpoint/2010/main" val="110386033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01279" y="488001"/>
            <a:ext cx="8046244" cy="751440"/>
          </a:xfrm>
          <a:prstGeom prst="rect">
            <a:avLst/>
          </a:prstGeom>
        </p:spPr>
        <p:txBody>
          <a:bodyPr vert="horz" lIns="0" tIns="0" rIns="0" bIns="0" rtlCol="0" anchor="t">
            <a:normAutofit/>
          </a:bodyPr>
          <a:lstStyle>
            <a:lvl1pPr algn="l" defTabSz="685800" rtl="0" eaLnBrk="1" latinLnBrk="0" hangingPunct="1">
              <a:lnSpc>
                <a:spcPct val="90000"/>
              </a:lnSpc>
              <a:spcBef>
                <a:spcPct val="0"/>
              </a:spcBef>
              <a:buNone/>
              <a:defRPr lang="zh-CN" altLang="en-US" sz="3300" kern="1200" baseline="0" dirty="0">
                <a:solidFill>
                  <a:schemeClr val="tx1"/>
                </a:solidFill>
                <a:latin typeface="+mj-lt"/>
                <a:ea typeface="+mj-ea"/>
                <a:cs typeface="+mj-cs"/>
              </a:defRPr>
            </a:lvl1pPr>
          </a:lstStyle>
          <a:p>
            <a:pPr>
              <a:buClrTx/>
              <a:buFontTx/>
            </a:pPr>
            <a:r>
              <a:rPr lang="en-US" dirty="0" smtClean="0"/>
              <a:t>Unsupervised Machine Learning</a:t>
            </a:r>
            <a:endParaRPr lang="en-US" dirty="0"/>
          </a:p>
        </p:txBody>
      </p:sp>
      <p:sp>
        <p:nvSpPr>
          <p:cNvPr id="4" name="Rectangle 3"/>
          <p:cNvSpPr/>
          <p:nvPr/>
        </p:nvSpPr>
        <p:spPr>
          <a:xfrm>
            <a:off x="701279" y="1460387"/>
            <a:ext cx="7952863" cy="2862322"/>
          </a:xfrm>
          <a:prstGeom prst="rect">
            <a:avLst/>
          </a:prstGeom>
        </p:spPr>
        <p:txBody>
          <a:bodyPr wrap="square">
            <a:spAutoFit/>
          </a:bodyPr>
          <a:lstStyle/>
          <a:p>
            <a:pPr algn="just"/>
            <a:r>
              <a:rPr lang="en-GB" sz="2000" dirty="0">
                <a:solidFill>
                  <a:srgbClr val="4D5968"/>
                </a:solidFill>
                <a:latin typeface="+mj-lt"/>
              </a:rPr>
              <a:t>Unsupervised Machine Learning is one of the three main techniques of machine learning. It’s a self-organized learning algorithm in which we don’t need to supervise the data by providing a labelled dataset as it can find a previously unknown pattern in the unlabelled dataset on its own to discover useful information by performing complex tasks (such as principal component analysis and cluster analysis) as compared to the other machine learning techniques like supervised learning. So let’s see how we can do that! In this topic, we are going to learn about Unsupervised Machine Learning.</a:t>
            </a:r>
            <a:endParaRPr lang="en-US" sz="2000" dirty="0">
              <a:latin typeface="+mj-lt"/>
            </a:endParaRPr>
          </a:p>
        </p:txBody>
      </p:sp>
    </p:spTree>
    <p:extLst>
      <p:ext uri="{BB962C8B-B14F-4D97-AF65-F5344CB8AC3E}">
        <p14:creationId xmlns:p14="http://schemas.microsoft.com/office/powerpoint/2010/main" val="344367466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383412" cy="5143500"/>
          </a:xfrm>
          <a:prstGeom prst="rect">
            <a:avLst/>
          </a:prstGeom>
        </p:spPr>
      </p:pic>
    </p:spTree>
    <p:extLst>
      <p:ext uri="{BB962C8B-B14F-4D97-AF65-F5344CB8AC3E}">
        <p14:creationId xmlns:p14="http://schemas.microsoft.com/office/powerpoint/2010/main" val="214228293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Reinforcement Learning</a:t>
            </a:r>
            <a:endParaRPr lang="en-US" dirty="0"/>
          </a:p>
        </p:txBody>
      </p:sp>
      <p:sp>
        <p:nvSpPr>
          <p:cNvPr id="3" name="Rectangle 2"/>
          <p:cNvSpPr/>
          <p:nvPr/>
        </p:nvSpPr>
        <p:spPr>
          <a:xfrm>
            <a:off x="548879" y="1050072"/>
            <a:ext cx="4915750" cy="4093428"/>
          </a:xfrm>
          <a:prstGeom prst="rect">
            <a:avLst/>
          </a:prstGeom>
        </p:spPr>
        <p:txBody>
          <a:bodyPr wrap="square">
            <a:spAutoFit/>
          </a:bodyPr>
          <a:lstStyle/>
          <a:p>
            <a:pPr algn="just"/>
            <a:r>
              <a:rPr lang="en-GB" sz="2000" dirty="0">
                <a:solidFill>
                  <a:srgbClr val="4D5968"/>
                </a:solidFill>
                <a:latin typeface="+mj-lt"/>
              </a:rPr>
              <a:t>Reinforcement is the field of machine learning that involves learning without the involvement of any human interaction as it has an agent that learns how to behave in an environment by performing actions and then learn based upon the outcome of these actions to obtain the required goal that is set by the system two accomplish. Based upon the type of goals, it is classified as Positive and Negative learning methods with their application in the field of Healthcare, Education, Computer Vision, Games, NLP, Transportation, etc.</a:t>
            </a:r>
            <a:endParaRPr lang="en-US" sz="2000" dirty="0">
              <a:latin typeface="+mj-lt"/>
            </a:endParaRPr>
          </a:p>
        </p:txBody>
      </p:sp>
      <p:pic>
        <p:nvPicPr>
          <p:cNvPr id="3074" name="Picture 2" descr="Reinforcement Learning Tutorial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121" y="1284515"/>
            <a:ext cx="3696907" cy="333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29388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457307" y="527793"/>
            <a:ext cx="7688400" cy="151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What is Data</a:t>
            </a:r>
            <a:endParaRPr dirty="0"/>
          </a:p>
        </p:txBody>
      </p:sp>
      <p:sp>
        <p:nvSpPr>
          <p:cNvPr id="2" name="Rectangle 1"/>
          <p:cNvSpPr/>
          <p:nvPr/>
        </p:nvSpPr>
        <p:spPr>
          <a:xfrm>
            <a:off x="457307" y="2292909"/>
            <a:ext cx="8175063" cy="1323439"/>
          </a:xfrm>
          <a:prstGeom prst="rect">
            <a:avLst/>
          </a:prstGeom>
        </p:spPr>
        <p:txBody>
          <a:bodyPr wrap="square">
            <a:spAutoFit/>
          </a:bodyPr>
          <a:lstStyle/>
          <a:p>
            <a:r>
              <a:rPr lang="en-GB" sz="2000" dirty="0">
                <a:solidFill>
                  <a:srgbClr val="202124"/>
                </a:solidFill>
                <a:latin typeface="+mj-lt"/>
              </a:rPr>
              <a:t>Data is the most important part of all Data Analytics, Machine Learning, Artificial Intelligence. Without data, we can't train any model and all modern research and automation will go in vain. Big Enterprises are spending lots of money just to gather as much certain data as possible.</a:t>
            </a:r>
            <a:endParaRPr lang="en-US" sz="2000" dirty="0">
              <a:latin typeface="+mj-lt"/>
            </a:endParaRPr>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54576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Table of Data (Dataset)</a:t>
            </a:r>
            <a:endParaRPr dirty="0"/>
          </a:p>
        </p:txBody>
      </p:sp>
      <p:graphicFrame>
        <p:nvGraphicFramePr>
          <p:cNvPr id="362" name="Google Shape;362;p48"/>
          <p:cNvGraphicFramePr/>
          <p:nvPr>
            <p:extLst>
              <p:ext uri="{D42A27DB-BD31-4B8C-83A1-F6EECF244321}">
                <p14:modId xmlns:p14="http://schemas.microsoft.com/office/powerpoint/2010/main" val="2150192834"/>
              </p:ext>
            </p:extLst>
          </p:nvPr>
        </p:nvGraphicFramePr>
        <p:xfrm>
          <a:off x="856328" y="1536900"/>
          <a:ext cx="7239000" cy="310872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xmlns="" val="20000"/>
                    </a:ext>
                  </a:extLst>
                </a:gridCol>
                <a:gridCol w="3619500">
                  <a:extLst>
                    <a:ext uri="{9D8B030D-6E8A-4147-A177-3AD203B41FA5}">
                      <a16:colId xmlns:a16="http://schemas.microsoft.com/office/drawing/2014/main" xmlns="" val="20001"/>
                    </a:ext>
                  </a:extLst>
                </a:gridCol>
              </a:tblGrid>
              <a:tr h="381000">
                <a:tc>
                  <a:txBody>
                    <a:bodyPr/>
                    <a:lstStyle/>
                    <a:p>
                      <a:pPr marL="0" lvl="0" indent="0" algn="l" rtl="0">
                        <a:spcBef>
                          <a:spcPts val="0"/>
                        </a:spcBef>
                        <a:spcAft>
                          <a:spcPts val="0"/>
                        </a:spcAft>
                        <a:buNone/>
                      </a:pPr>
                      <a:r>
                        <a:rPr lang="en" b="1" dirty="0"/>
                        <a:t>Size of House (Square Feet)</a:t>
                      </a:r>
                      <a:endParaRPr b="1" dirty="0"/>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xmlns="" val="10000"/>
                  </a:ext>
                </a:extLst>
              </a:tr>
              <a:tr h="381000">
                <a:tc>
                  <a:txBody>
                    <a:bodyPr/>
                    <a:lstStyle/>
                    <a:p>
                      <a:pPr marL="0" lvl="0" indent="0" algn="ctr" rtl="0">
                        <a:spcBef>
                          <a:spcPts val="0"/>
                        </a:spcBef>
                        <a:spcAft>
                          <a:spcPts val="0"/>
                        </a:spcAft>
                        <a:buNone/>
                      </a:pPr>
                      <a:r>
                        <a:rPr lang="en" dirty="0"/>
                        <a:t>523</a:t>
                      </a:r>
                      <a:endParaRPr dirty="0"/>
                    </a:p>
                  </a:txBody>
                  <a:tcPr marL="91425" marR="91425" marT="91425" marB="91425"/>
                </a:tc>
                <a:tc>
                  <a:txBody>
                    <a:bodyPr/>
                    <a:lstStyle/>
                    <a:p>
                      <a:pPr marL="0" lvl="0" indent="0" algn="ctr" rtl="0">
                        <a:spcBef>
                          <a:spcPts val="0"/>
                        </a:spcBef>
                        <a:spcAft>
                          <a:spcPts val="0"/>
                        </a:spcAft>
                        <a:buNone/>
                      </a:pPr>
                      <a:r>
                        <a:rPr lang="en" dirty="0"/>
                        <a:t>115</a:t>
                      </a:r>
                      <a:endParaRPr dirty="0"/>
                    </a:p>
                  </a:txBody>
                  <a:tcPr marL="91425" marR="91425" marT="91425" marB="91425"/>
                </a:tc>
                <a:extLst>
                  <a:ext uri="{0D108BD9-81ED-4DB2-BD59-A6C34878D82A}">
                    <a16:rowId xmlns:a16="http://schemas.microsoft.com/office/drawing/2014/main" xmlns=""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dirty="0"/>
                        <a:t>150</a:t>
                      </a:r>
                      <a:endParaRPr dirty="0"/>
                    </a:p>
                  </a:txBody>
                  <a:tcPr marL="91425" marR="91425" marT="91425" marB="91425"/>
                </a:tc>
                <a:extLst>
                  <a:ext uri="{0D108BD9-81ED-4DB2-BD59-A6C34878D82A}">
                    <a16:rowId xmlns:a16="http://schemas.microsoft.com/office/drawing/2014/main" xmlns=""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xmlns=""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xmlns=""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xmlns=""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xmlns=""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dirty="0"/>
                        <a:t>B</a:t>
                      </a:r>
                      <a:endParaRPr b="1" dirty="0"/>
                    </a:p>
                  </a:txBody>
                  <a:tcPr marL="91425" marR="91425" marT="91425" marB="91425"/>
                </a:tc>
                <a:extLst>
                  <a:ext uri="{0D108BD9-81ED-4DB2-BD59-A6C34878D82A}">
                    <a16:rowId xmlns:a16="http://schemas.microsoft.com/office/drawing/2014/main" xmlns="" val="10007"/>
                  </a:ext>
                </a:extLst>
              </a:tr>
            </a:tbl>
          </a:graphicData>
        </a:graphic>
      </p:graphicFrame>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415136"/>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Table of Data (Dataset)</a:t>
            </a:r>
            <a:endParaRPr dirty="0"/>
          </a:p>
        </p:txBody>
      </p:sp>
      <p:graphicFrame>
        <p:nvGraphicFramePr>
          <p:cNvPr id="368" name="Google Shape;368;p49"/>
          <p:cNvGraphicFramePr/>
          <p:nvPr>
            <p:extLst>
              <p:ext uri="{D42A27DB-BD31-4B8C-83A1-F6EECF244321}">
                <p14:modId xmlns:p14="http://schemas.microsoft.com/office/powerpoint/2010/main" val="181772859"/>
              </p:ext>
            </p:extLst>
          </p:nvPr>
        </p:nvGraphicFramePr>
        <p:xfrm>
          <a:off x="729450" y="1264757"/>
          <a:ext cx="7239000" cy="310872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xmlns="" val="20000"/>
                    </a:ext>
                  </a:extLst>
                </a:gridCol>
                <a:gridCol w="193385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81000">
                <a:tc>
                  <a:txBody>
                    <a:bodyPr/>
                    <a:lstStyle/>
                    <a:p>
                      <a:pPr marL="0" lvl="0" indent="0" algn="l" rtl="0">
                        <a:spcBef>
                          <a:spcPts val="0"/>
                        </a:spcBef>
                        <a:spcAft>
                          <a:spcPts val="0"/>
                        </a:spcAft>
                        <a:buNone/>
                      </a:pPr>
                      <a:r>
                        <a:rPr lang="en" b="1" dirty="0"/>
                        <a:t>Size of House (Square Feet)</a:t>
                      </a:r>
                      <a:endParaRPr b="1" dirty="0"/>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xmlns=""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xmlns=""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xmlns=""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xmlns=""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xmlns=""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xmlns=""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xmlns=""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dirty="0"/>
                        <a:t>B</a:t>
                      </a:r>
                      <a:endParaRPr b="1" dirty="0"/>
                    </a:p>
                  </a:txBody>
                  <a:tcPr marL="91425" marR="91425" marT="91425" marB="91425"/>
                </a:tc>
                <a:extLst>
                  <a:ext uri="{0D108BD9-81ED-4DB2-BD59-A6C34878D82A}">
                    <a16:rowId xmlns:a16="http://schemas.microsoft.com/office/drawing/2014/main" xmlns="" val="10007"/>
                  </a:ext>
                </a:extLst>
              </a:tr>
            </a:tbl>
          </a:graphicData>
        </a:graphic>
      </p:graphicFrame>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Dataset Splitting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00" y="1746220"/>
            <a:ext cx="6248399" cy="2782490"/>
          </a:xfrm>
          <a:prstGeom prst="rect">
            <a:avLst/>
          </a:prstGeom>
        </p:spPr>
      </p:pic>
    </p:spTree>
    <p:extLst>
      <p:ext uri="{BB962C8B-B14F-4D97-AF65-F5344CB8AC3E}">
        <p14:creationId xmlns:p14="http://schemas.microsoft.com/office/powerpoint/2010/main" val="272428833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Definition</a:t>
            </a:r>
            <a:endParaRPr lang="en-US" sz="2800" dirty="0"/>
          </a:p>
        </p:txBody>
      </p:sp>
      <p:sp>
        <p:nvSpPr>
          <p:cNvPr id="3" name="Text Placeholder 2"/>
          <p:cNvSpPr>
            <a:spLocks noGrp="1"/>
          </p:cNvSpPr>
          <p:nvPr>
            <p:ph type="body" idx="1"/>
          </p:nvPr>
        </p:nvSpPr>
        <p:spPr>
          <a:xfrm>
            <a:off x="729450" y="2209503"/>
            <a:ext cx="7688700" cy="914696"/>
          </a:xfrm>
        </p:spPr>
        <p:txBody>
          <a:bodyPr>
            <a:noAutofit/>
          </a:bodyPr>
          <a:lstStyle/>
          <a:p>
            <a:pPr marL="146050" indent="0">
              <a:buNone/>
            </a:pPr>
            <a:r>
              <a:rPr lang="en-GB" sz="2000" dirty="0"/>
              <a:t>Artificial intelligence (AI) is the </a:t>
            </a:r>
            <a:r>
              <a:rPr lang="en-GB" sz="2000" b="1" dirty="0"/>
              <a:t>ability of a computer</a:t>
            </a:r>
            <a:r>
              <a:rPr lang="en-GB" sz="2000" dirty="0"/>
              <a:t> or a </a:t>
            </a:r>
            <a:r>
              <a:rPr lang="en-GB" sz="2000" b="1" dirty="0"/>
              <a:t>robot</a:t>
            </a:r>
            <a:r>
              <a:rPr lang="en-GB" sz="2000" dirty="0"/>
              <a:t> </a:t>
            </a:r>
            <a:r>
              <a:rPr lang="en-GB" sz="2000" dirty="0" smtClean="0"/>
              <a:t>to </a:t>
            </a:r>
            <a:r>
              <a:rPr lang="en-GB" sz="2000" dirty="0"/>
              <a:t>do tasks </a:t>
            </a:r>
            <a:r>
              <a:rPr lang="en-GB" sz="2000" dirty="0" smtClean="0"/>
              <a:t>without human interaction, that </a:t>
            </a:r>
            <a:r>
              <a:rPr lang="en-GB" sz="2000" dirty="0"/>
              <a:t>are usually done by </a:t>
            </a:r>
            <a:r>
              <a:rPr lang="en-GB" sz="2000" dirty="0" smtClean="0"/>
              <a:t>humans.</a:t>
            </a:r>
            <a:endParaRPr lang="en-US" sz="2000" dirty="0"/>
          </a:p>
        </p:txBody>
      </p:sp>
    </p:spTree>
    <p:extLst>
      <p:ext uri="{BB962C8B-B14F-4D97-AF65-F5344CB8AC3E}">
        <p14:creationId xmlns:p14="http://schemas.microsoft.com/office/powerpoint/2010/main" val="349276182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ato"/>
                <a:ea typeface="Lato"/>
                <a:cs typeface="Lato"/>
                <a:sym typeface="Lato"/>
              </a:rPr>
              <a:t>Not a cat</a:t>
            </a:r>
            <a:endParaRPr dirty="0">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574221" y="1109453"/>
            <a:ext cx="7886700" cy="9941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is Messy</a:t>
            </a:r>
            <a:endParaRPr dirty="0"/>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0" name="Google Shape;510;p6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30" name="Google Shape;530;p7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
        <p:nvSpPr>
          <p:cNvPr id="529" name="Google Shape;529;p7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what ML can and can’t do?</a:t>
            </a:r>
          </a:p>
        </p:txBody>
      </p:sp>
      <p:sp>
        <p:nvSpPr>
          <p:cNvPr id="3" name="Text Placeholder 2"/>
          <p:cNvSpPr>
            <a:spLocks noGrp="1"/>
          </p:cNvSpPr>
          <p:nvPr>
            <p:ph type="body" idx="1"/>
          </p:nvPr>
        </p:nvSpPr>
        <p:spPr/>
        <p:txBody>
          <a:bodyPr/>
          <a:lstStyle/>
          <a:p>
            <a:r>
              <a:rPr lang="en-US" sz="2000" dirty="0"/>
              <a:t>Identifying the intent of the customer - Possible</a:t>
            </a:r>
          </a:p>
          <a:p>
            <a:r>
              <a:rPr lang="en-US" sz="2000" dirty="0"/>
              <a:t>Writing an emphatic response to customer’s email – Not possible or difficult</a:t>
            </a:r>
          </a:p>
        </p:txBody>
      </p:sp>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654621"/>
            <a:ext cx="7688700" cy="535200"/>
          </a:xfrm>
        </p:spPr>
        <p:txBody>
          <a:bodyPr>
            <a:noAutofit/>
          </a:bodyPr>
          <a:lstStyle/>
          <a:p>
            <a:r>
              <a:rPr lang="en-GB" sz="3200" dirty="0" smtClean="0"/>
              <a:t>Deep Learning</a:t>
            </a:r>
            <a:endParaRPr lang="en-US" sz="3200" dirty="0"/>
          </a:p>
        </p:txBody>
      </p:sp>
      <p:sp>
        <p:nvSpPr>
          <p:cNvPr id="3" name="Text Placeholder 2"/>
          <p:cNvSpPr>
            <a:spLocks noGrp="1"/>
          </p:cNvSpPr>
          <p:nvPr>
            <p:ph type="body" idx="1"/>
          </p:nvPr>
        </p:nvSpPr>
        <p:spPr/>
        <p:txBody>
          <a:bodyPr>
            <a:normAutofit lnSpcReduction="10000"/>
          </a:bodyPr>
          <a:lstStyle/>
          <a:p>
            <a:pPr marL="146050" indent="0" algn="just">
              <a:buNone/>
            </a:pPr>
            <a:r>
              <a:rPr lang="en-GB" dirty="0">
                <a:latin typeface="+mj-lt"/>
              </a:rPr>
              <a:t>Deep learning is a subset of machine learning in artificial intelligence, i.e., based upon artificial neural network and representation learning, as it is capable of implementing a function that is used to mimic the functionality of the brain by creating patterns and processing data. Deep Learning is also used for decision-making in fields like driverless cars ( to detect pedestrians, street lights, other cars, etc.), speech recognition, image analysis( e.g., Identifying cancer in blood and </a:t>
            </a:r>
            <a:r>
              <a:rPr lang="en-GB" dirty="0" err="1">
                <a:latin typeface="+mj-lt"/>
              </a:rPr>
              <a:t>tumors</a:t>
            </a:r>
            <a:r>
              <a:rPr lang="en-GB" dirty="0">
                <a:latin typeface="+mj-lt"/>
              </a:rPr>
              <a:t>), smart TV, etc.</a:t>
            </a:r>
            <a:endParaRPr lang="en-US" dirty="0">
              <a:latin typeface="+mj-lt"/>
            </a:endParaRPr>
          </a:p>
        </p:txBody>
      </p:sp>
    </p:spTree>
    <p:extLst>
      <p:ext uri="{BB962C8B-B14F-4D97-AF65-F5344CB8AC3E}">
        <p14:creationId xmlns:p14="http://schemas.microsoft.com/office/powerpoint/2010/main" val="3299522803"/>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5122" name="Picture 2" descr="Deep Neural Network: The 3 Popular Types (MLP, CNN and RNN) - viso.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450" y="359611"/>
            <a:ext cx="7958990" cy="438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934717"/>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469565"/>
            <a:ext cx="7688700" cy="535200"/>
          </a:xfrm>
        </p:spPr>
        <p:txBody>
          <a:bodyPr>
            <a:normAutofit fontScale="90000"/>
          </a:bodyPr>
          <a:lstStyle/>
          <a:p>
            <a:r>
              <a:rPr lang="en-GB" dirty="0" smtClean="0"/>
              <a:t>Applications of Deep Learning</a:t>
            </a:r>
            <a:endParaRPr lang="en-US" dirty="0"/>
          </a:p>
        </p:txBody>
      </p:sp>
      <p:sp>
        <p:nvSpPr>
          <p:cNvPr id="3" name="Text Placeholder 2"/>
          <p:cNvSpPr>
            <a:spLocks noGrp="1"/>
          </p:cNvSpPr>
          <p:nvPr>
            <p:ph type="body" idx="1"/>
          </p:nvPr>
        </p:nvSpPr>
        <p:spPr>
          <a:xfrm>
            <a:off x="729450" y="2078875"/>
            <a:ext cx="2547150" cy="2261100"/>
          </a:xfrm>
        </p:spPr>
        <p:txBody>
          <a:bodyPr/>
          <a:lstStyle/>
          <a:p>
            <a:r>
              <a:rPr lang="en-GB" dirty="0" smtClean="0"/>
              <a:t>Face Detection</a:t>
            </a:r>
            <a:endParaRPr lang="en-US" dirty="0"/>
          </a:p>
        </p:txBody>
      </p:sp>
      <p:pic>
        <p:nvPicPr>
          <p:cNvPr id="6146" name="Picture 2" descr="Face Detection For Beginners. In the past few years, face recognition… | by  Divyansh Dwivedi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075" y="1387475"/>
            <a:ext cx="479107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16552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9450" y="2078875"/>
            <a:ext cx="2514493" cy="2261100"/>
          </a:xfrm>
        </p:spPr>
        <p:txBody>
          <a:bodyPr/>
          <a:lstStyle/>
          <a:p>
            <a:r>
              <a:rPr lang="en-GB" dirty="0" smtClean="0"/>
              <a:t>Pose Estimation</a:t>
            </a:r>
            <a:endParaRPr lang="en-US" dirty="0"/>
          </a:p>
        </p:txBody>
      </p:sp>
      <p:pic>
        <p:nvPicPr>
          <p:cNvPr id="7170" name="Picture 2" descr="An Overview of Human Pose Estimation with Deep Learning | by Bharath Raj |  BeyondMind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029" y="1240755"/>
            <a:ext cx="5040086" cy="269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2591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9450" y="2078875"/>
            <a:ext cx="2492721" cy="2261100"/>
          </a:xfrm>
        </p:spPr>
        <p:txBody>
          <a:bodyPr/>
          <a:lstStyle/>
          <a:p>
            <a:r>
              <a:rPr lang="en-GB" dirty="0" smtClean="0"/>
              <a:t>X-Ray Diagnosis</a:t>
            </a:r>
            <a:endParaRPr lang="en-US" dirty="0"/>
          </a:p>
        </p:txBody>
      </p:sp>
      <p:pic>
        <p:nvPicPr>
          <p:cNvPr id="8194" name="Picture 2" descr="Google AI Blog: Developing Deep Learning Models for Chest X-rays with  Adjudicated Image Lab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571" y="1211636"/>
            <a:ext cx="4901746" cy="257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460042"/>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GB" dirty="0" smtClean="0"/>
              <a:t>And many more…</a:t>
            </a:r>
            <a:endParaRPr lang="en-US" dirty="0"/>
          </a:p>
        </p:txBody>
      </p:sp>
    </p:spTree>
    <p:extLst>
      <p:ext uri="{BB962C8B-B14F-4D97-AF65-F5344CB8AC3E}">
        <p14:creationId xmlns:p14="http://schemas.microsoft.com/office/powerpoint/2010/main" val="485659985"/>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2075" y="28575"/>
            <a:ext cx="6419850" cy="5086350"/>
          </a:xfrm>
          <a:prstGeom prst="rect">
            <a:avLst/>
          </a:prstGeom>
        </p:spPr>
      </p:pic>
    </p:spTree>
    <p:extLst>
      <p:ext uri="{BB962C8B-B14F-4D97-AF65-F5344CB8AC3E}">
        <p14:creationId xmlns:p14="http://schemas.microsoft.com/office/powerpoint/2010/main" val="27899170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Q&amp;amp;a - question and answer stock illustration. Illustration of meetings -  688417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74915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774541"/>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adil_2engr@hotmail.com</a:t>
            </a:r>
            <a:endParaRPr lang="en-US" dirty="0"/>
          </a:p>
        </p:txBody>
      </p:sp>
      <p:sp>
        <p:nvSpPr>
          <p:cNvPr id="3" name="Text Placeholder 2"/>
          <p:cNvSpPr>
            <a:spLocks noGrp="1"/>
          </p:cNvSpPr>
          <p:nvPr>
            <p:ph type="body" idx="1"/>
          </p:nvPr>
        </p:nvSpPr>
        <p:spPr/>
        <p:txBody>
          <a:bodyPr/>
          <a:lstStyle/>
          <a:p>
            <a:r>
              <a:rPr lang="en-GB" dirty="0" smtClean="0"/>
              <a:t>Write 5/10 lines of explanation in your own words:</a:t>
            </a:r>
          </a:p>
          <a:p>
            <a:r>
              <a:rPr lang="en-GB" dirty="0" smtClean="0"/>
              <a:t>1.	 Supervised learning (algorithms used in Sup Learning)</a:t>
            </a:r>
          </a:p>
          <a:p>
            <a:r>
              <a:rPr lang="en-GB" dirty="0" smtClean="0"/>
              <a:t>2. Unsupervised learning </a:t>
            </a:r>
            <a:r>
              <a:rPr lang="en-GB" dirty="0"/>
              <a:t>(algorithms used in </a:t>
            </a:r>
            <a:r>
              <a:rPr lang="en-GB" dirty="0" err="1" smtClean="0"/>
              <a:t>UnSup</a:t>
            </a:r>
            <a:r>
              <a:rPr lang="en-GB" dirty="0" smtClean="0"/>
              <a:t> </a:t>
            </a:r>
            <a:r>
              <a:rPr lang="en-GB" dirty="0"/>
              <a:t>Learning)</a:t>
            </a:r>
            <a:endParaRPr lang="en-GB" dirty="0" smtClean="0"/>
          </a:p>
          <a:p>
            <a:r>
              <a:rPr lang="en-GB" dirty="0" smtClean="0"/>
              <a:t>3. reinforcement learning </a:t>
            </a:r>
            <a:r>
              <a:rPr lang="en-GB" dirty="0"/>
              <a:t>(algorithms used in </a:t>
            </a:r>
            <a:r>
              <a:rPr lang="en-GB" dirty="0" smtClean="0"/>
              <a:t>RI </a:t>
            </a:r>
            <a:r>
              <a:rPr lang="en-GB" dirty="0"/>
              <a:t>Learning)</a:t>
            </a:r>
            <a:endParaRPr lang="en-GB" dirty="0" smtClean="0"/>
          </a:p>
          <a:p>
            <a:endParaRPr lang="en-US" dirty="0"/>
          </a:p>
        </p:txBody>
      </p:sp>
    </p:spTree>
    <p:extLst>
      <p:ext uri="{BB962C8B-B14F-4D97-AF65-F5344CB8AC3E}">
        <p14:creationId xmlns:p14="http://schemas.microsoft.com/office/powerpoint/2010/main" val="227902682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Achieving AGI Will Take Time</a:t>
            </a:r>
            <a:endParaRPr dirty="0"/>
          </a:p>
        </p:txBody>
      </p:sp>
      <p:sp>
        <p:nvSpPr>
          <p:cNvPr id="192" name="Google Shape;192;p2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500743" y="1078140"/>
            <a:ext cx="7688400" cy="151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600" dirty="0"/>
              <a:t>Machine Learning</a:t>
            </a:r>
            <a:endParaRPr sz="2600" dirty="0"/>
          </a:p>
        </p:txBody>
      </p:sp>
      <p:sp>
        <p:nvSpPr>
          <p:cNvPr id="204" name="Google Shape;204;p27"/>
          <p:cNvSpPr txBox="1">
            <a:spLocks noGrp="1"/>
          </p:cNvSpPr>
          <p:nvPr>
            <p:ph type="body" idx="4294967295"/>
          </p:nvPr>
        </p:nvSpPr>
        <p:spPr>
          <a:xfrm>
            <a:off x="306343" y="3026229"/>
            <a:ext cx="8403771" cy="1567542"/>
          </a:xfrm>
          <a:prstGeom prst="rect">
            <a:avLst/>
          </a:prstGeom>
        </p:spPr>
        <p:txBody>
          <a:bodyPr spcFirstLastPara="1" wrap="square" lIns="91425" tIns="91425" rIns="91425" bIns="91425" anchor="ctr" anchorCtr="0">
            <a:noAutofit/>
          </a:bodyPr>
          <a:lstStyle/>
          <a:p>
            <a:pPr marL="0" lvl="0" indent="0" algn="just">
              <a:spcBef>
                <a:spcPts val="0"/>
              </a:spcBef>
              <a:buNone/>
            </a:pPr>
            <a:r>
              <a:rPr lang="en-GB" sz="1800" b="1" dirty="0" smtClean="0"/>
              <a:t>	Machine </a:t>
            </a:r>
            <a:r>
              <a:rPr lang="en-GB" sz="1800" b="1" dirty="0"/>
              <a:t>Learning</a:t>
            </a:r>
            <a:r>
              <a:rPr lang="en-GB" sz="1800" dirty="0"/>
              <a:t> is the field of study that gives computers the capability to learn without being explicitly programmed. ML is one of the most exciting technologies that one would have ever come across. As it is evident from the name, it gives the computer that makes it more similar to humans: </a:t>
            </a:r>
            <a:r>
              <a:rPr lang="en-GB" sz="1800" b="1" i="1" dirty="0"/>
              <a:t>The ability to learn</a:t>
            </a:r>
            <a:r>
              <a:rPr lang="en-GB" sz="1800" dirty="0"/>
              <a:t>. Machine learning is actively being used today, perhaps in many more places than one would </a:t>
            </a:r>
            <a:r>
              <a:rPr lang="en-GB" sz="1800" dirty="0" smtClean="0"/>
              <a:t>expect.</a:t>
            </a:r>
            <a:endParaRPr sz="1700" dirty="0">
              <a:solidFill>
                <a:schemeClr val="lt1"/>
              </a:solidFill>
            </a:endParaRP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723492" y="28194"/>
            <a:ext cx="392906" cy="46166"/>
          </a:xfrm>
          <a:prstGeom prst="rect">
            <a:avLst/>
          </a:prstGeom>
        </p:spPr>
        <p:txBody>
          <a:bodyPr vert="horz" wrap="square" lIns="0" tIns="0" rIns="0" bIns="0" rtlCol="0">
            <a:noAutofit/>
          </a:bodyPr>
          <a:lstStyle/>
          <a:p>
            <a:pPr marL="9525" fontAlgn="ctr"/>
            <a:r>
              <a:rPr lang="en-US" sz="30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Created by: Jim Liang</a:t>
            </a:r>
          </a:p>
        </p:txBody>
      </p:sp>
      <p:sp>
        <p:nvSpPr>
          <p:cNvPr id="6" name="object 6"/>
          <p:cNvSpPr txBox="1">
            <a:spLocks noGrp="1"/>
          </p:cNvSpPr>
          <p:nvPr>
            <p:ph type="title"/>
          </p:nvPr>
        </p:nvSpPr>
        <p:spPr/>
        <p:txBody>
          <a:bodyPr>
            <a:normAutofit/>
          </a:bodyPr>
          <a:lstStyle/>
          <a:p>
            <a:r>
              <a:rPr lang="en-US" dirty="0" smtClean="0">
                <a:sym typeface="Huawei Sans" panose="020C0503030203020204" pitchFamily="34" charset="0"/>
              </a:rPr>
              <a:t>Machine Learning</a:t>
            </a:r>
            <a:endParaRPr lang="en-US" dirty="0">
              <a:sym typeface="Huawei Sans" panose="020C0503030203020204" pitchFamily="34" charset="0"/>
            </a:endParaRPr>
          </a:p>
        </p:txBody>
      </p:sp>
      <p:sp>
        <p:nvSpPr>
          <p:cNvPr id="7" name="object 7"/>
          <p:cNvSpPr/>
          <p:nvPr/>
        </p:nvSpPr>
        <p:spPr>
          <a:xfrm>
            <a:off x="1332093" y="1450835"/>
            <a:ext cx="2652405" cy="2394602"/>
          </a:xfrm>
          <a:prstGeom prst="rect">
            <a:avLst/>
          </a:prstGeom>
          <a:blipFill>
            <a:blip r:embed="rId3" cstate="print"/>
            <a:stretch>
              <a:fillRect/>
            </a:stretch>
          </a:blipFill>
        </p:spPr>
        <p:txBody>
          <a:bodyPr wrap="square" lIns="0" tIns="0" rIns="0" bIns="0" rtlCol="0">
            <a:noAutofit/>
          </a:bodyPr>
          <a:lstStyle/>
          <a:p>
            <a:pP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object 9"/>
          <p:cNvSpPr txBox="1"/>
          <p:nvPr/>
        </p:nvSpPr>
        <p:spPr>
          <a:xfrm>
            <a:off x="4486011" y="3610230"/>
            <a:ext cx="3440039" cy="940236"/>
          </a:xfrm>
          <a:prstGeom prst="rect">
            <a:avLst/>
          </a:prstGeom>
          <a:ln>
            <a:solidFill>
              <a:schemeClr val="tx1"/>
            </a:solidFill>
            <a:prstDash val="dashDot"/>
          </a:ln>
        </p:spPr>
        <p:txBody>
          <a:bodyPr vert="horz" wrap="square" lIns="54000" tIns="54000" rIns="0" bIns="0" rtlCol="0">
            <a:noAutofit/>
          </a:bodyPr>
          <a:lstStyle/>
          <a:p>
            <a:pPr marL="223838" indent="-214313" fontAlgn="ctr">
              <a:spcBef>
                <a:spcPts val="521"/>
              </a:spcBef>
              <a:buChar char="•"/>
              <a:tabLst>
                <a:tab pos="223361" algn="l"/>
                <a:tab pos="223838" algn="l"/>
              </a:tabLst>
            </a:pPr>
            <a:r>
              <a:rPr lang="en-US" sz="1050">
                <a:latin typeface="Huawei Sans" panose="020C0503030203020204" pitchFamily="34" charset="0"/>
                <a:ea typeface="方正兰亭黑简体" panose="02000000000000000000" pitchFamily="2" charset="-122"/>
                <a:sym typeface="Huawei Sans" panose="020C0503030203020204" pitchFamily="34" charset="0"/>
              </a:rPr>
              <a:t>Samples are used for training.</a:t>
            </a:r>
          </a:p>
          <a:p>
            <a:pPr marL="223838" indent="-214313" fontAlgn="ctr">
              <a:spcBef>
                <a:spcPts val="521"/>
              </a:spcBef>
              <a:buChar char="•"/>
              <a:tabLst>
                <a:tab pos="223361" algn="l"/>
                <a:tab pos="223838" algn="l"/>
              </a:tabLst>
            </a:pPr>
            <a:r>
              <a:rPr lang="en-US" sz="1050">
                <a:latin typeface="Huawei Sans" panose="020C0503030203020204" pitchFamily="34" charset="0"/>
                <a:ea typeface="方正兰亭黑简体" panose="02000000000000000000" pitchFamily="2" charset="-122"/>
                <a:sym typeface="Huawei Sans" panose="020C0503030203020204" pitchFamily="34" charset="0"/>
              </a:rPr>
              <a:t>The decision-making rules are complex or difficult to describe.</a:t>
            </a:r>
          </a:p>
          <a:p>
            <a:pPr marL="223838" indent="-214313" fontAlgn="ctr">
              <a:spcBef>
                <a:spcPts val="521"/>
              </a:spcBef>
              <a:buChar char="•"/>
              <a:tabLst>
                <a:tab pos="223361" algn="l"/>
                <a:tab pos="223838" algn="l"/>
              </a:tabLst>
            </a:pPr>
            <a:r>
              <a:rPr lang="en-US" sz="1050">
                <a:latin typeface="Huawei Sans" panose="020C0503030203020204" pitchFamily="34" charset="0"/>
                <a:ea typeface="方正兰亭黑简体" panose="02000000000000000000" pitchFamily="2" charset="-122"/>
                <a:sym typeface="Huawei Sans" panose="020C0503030203020204" pitchFamily="34" charset="0"/>
              </a:rPr>
              <a:t>Rules are automatically learned by machines.</a:t>
            </a:r>
          </a:p>
        </p:txBody>
      </p:sp>
      <p:sp>
        <p:nvSpPr>
          <p:cNvPr id="12" name="object 12"/>
          <p:cNvSpPr txBox="1"/>
          <p:nvPr/>
        </p:nvSpPr>
        <p:spPr>
          <a:xfrm>
            <a:off x="1524506" y="1131016"/>
            <a:ext cx="1539696" cy="211485"/>
          </a:xfrm>
          <a:prstGeom prst="rect">
            <a:avLst/>
          </a:prstGeom>
          <a:ln w="12700">
            <a:solidFill>
              <a:schemeClr val="tx1"/>
            </a:solidFill>
          </a:ln>
        </p:spPr>
        <p:txBody>
          <a:bodyPr vert="horz" wrap="square" lIns="0" tIns="27000" rIns="0" bIns="0" rtlCol="0">
            <a:noAutofit/>
          </a:bodyPr>
          <a:lstStyle/>
          <a:p>
            <a:pPr marL="9525" algn="ctr" fontAlgn="ctr"/>
            <a:r>
              <a:rPr lang="en-US" sz="105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Rule-based algorithms</a:t>
            </a:r>
          </a:p>
        </p:txBody>
      </p:sp>
      <p:sp>
        <p:nvSpPr>
          <p:cNvPr id="14" name="object 14"/>
          <p:cNvSpPr txBox="1"/>
          <p:nvPr/>
        </p:nvSpPr>
        <p:spPr>
          <a:xfrm>
            <a:off x="5492582" y="1087041"/>
            <a:ext cx="1230154" cy="235013"/>
          </a:xfrm>
          <a:prstGeom prst="rect">
            <a:avLst/>
          </a:prstGeom>
          <a:ln w="12700">
            <a:solidFill>
              <a:schemeClr val="tx1"/>
            </a:solidFill>
          </a:ln>
        </p:spPr>
        <p:txBody>
          <a:bodyPr vert="horz" wrap="square" lIns="0" tIns="27000" rIns="0" bIns="0" rtlCol="0">
            <a:noAutofit/>
          </a:bodyPr>
          <a:lstStyle/>
          <a:p>
            <a:pPr marL="9525" algn="ctr" fontAlgn="ctr"/>
            <a:r>
              <a:rPr lang="en-US"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Machine learning</a:t>
            </a:r>
          </a:p>
        </p:txBody>
      </p:sp>
      <p:grpSp>
        <p:nvGrpSpPr>
          <p:cNvPr id="2" name="组合 1"/>
          <p:cNvGrpSpPr/>
          <p:nvPr/>
        </p:nvGrpSpPr>
        <p:grpSpPr>
          <a:xfrm>
            <a:off x="4535136" y="1517824"/>
            <a:ext cx="3145046" cy="1899824"/>
            <a:chOff x="7083286" y="1962237"/>
            <a:chExt cx="4193395" cy="2533099"/>
          </a:xfrm>
        </p:grpSpPr>
        <p:sp>
          <p:nvSpPr>
            <p:cNvPr id="16" name="object 16"/>
            <p:cNvSpPr/>
            <p:nvPr/>
          </p:nvSpPr>
          <p:spPr>
            <a:xfrm>
              <a:off x="8591656" y="1962237"/>
              <a:ext cx="1176655" cy="582130"/>
            </a:xfrm>
            <a:custGeom>
              <a:avLst/>
              <a:gdLst/>
              <a:ahLst/>
              <a:cxnLst/>
              <a:rect l="l" t="t" r="r" b="b"/>
              <a:pathLst>
                <a:path w="1176654" h="518794">
                  <a:moveTo>
                    <a:pt x="0" y="63305"/>
                  </a:moveTo>
                  <a:lnTo>
                    <a:pt x="4974" y="38664"/>
                  </a:lnTo>
                  <a:lnTo>
                    <a:pt x="18541" y="18541"/>
                  </a:lnTo>
                  <a:lnTo>
                    <a:pt x="38664" y="4974"/>
                  </a:lnTo>
                  <a:lnTo>
                    <a:pt x="63305" y="0"/>
                  </a:lnTo>
                  <a:lnTo>
                    <a:pt x="1112918" y="0"/>
                  </a:lnTo>
                  <a:lnTo>
                    <a:pt x="1137559" y="4974"/>
                  </a:lnTo>
                  <a:lnTo>
                    <a:pt x="1157682" y="18541"/>
                  </a:lnTo>
                  <a:lnTo>
                    <a:pt x="1171249" y="38664"/>
                  </a:lnTo>
                  <a:lnTo>
                    <a:pt x="1176224" y="63305"/>
                  </a:lnTo>
                  <a:lnTo>
                    <a:pt x="1176224" y="454919"/>
                  </a:lnTo>
                  <a:lnTo>
                    <a:pt x="1171249" y="479560"/>
                  </a:lnTo>
                  <a:lnTo>
                    <a:pt x="1157682" y="499683"/>
                  </a:lnTo>
                  <a:lnTo>
                    <a:pt x="1137559" y="513250"/>
                  </a:lnTo>
                  <a:lnTo>
                    <a:pt x="1112918" y="518225"/>
                  </a:lnTo>
                  <a:lnTo>
                    <a:pt x="63305" y="518225"/>
                  </a:lnTo>
                  <a:lnTo>
                    <a:pt x="38664" y="513250"/>
                  </a:lnTo>
                  <a:lnTo>
                    <a:pt x="18541" y="499683"/>
                  </a:lnTo>
                  <a:lnTo>
                    <a:pt x="4974" y="479560"/>
                  </a:lnTo>
                  <a:lnTo>
                    <a:pt x="0" y="454919"/>
                  </a:lnTo>
                  <a:lnTo>
                    <a:pt x="0" y="63305"/>
                  </a:lnTo>
                  <a:close/>
                </a:path>
              </a:pathLst>
            </a:custGeom>
            <a:ln w="9525">
              <a:solidFill>
                <a:srgbClr val="595959"/>
              </a:solidFill>
            </a:ln>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object 17"/>
            <p:cNvSpPr txBox="1"/>
            <p:nvPr/>
          </p:nvSpPr>
          <p:spPr>
            <a:xfrm>
              <a:off x="8770636" y="2047196"/>
              <a:ext cx="815218" cy="416227"/>
            </a:xfrm>
            <a:prstGeom prst="rect">
              <a:avLst/>
            </a:prstGeom>
          </p:spPr>
          <p:txBody>
            <a:bodyPr vert="horz" wrap="square" lIns="0" tIns="0" rIns="0" bIns="0" rtlCol="0">
              <a:noAutofit/>
            </a:bodyPr>
            <a:lstStyle/>
            <a:p>
              <a:pPr marL="9525" algn="ctr" fontAlgn="ctr"/>
              <a:r>
                <a:rPr lang="en-US"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Training data</a:t>
              </a:r>
            </a:p>
          </p:txBody>
        </p:sp>
        <p:sp>
          <p:nvSpPr>
            <p:cNvPr id="18" name="object 18"/>
            <p:cNvSpPr/>
            <p:nvPr/>
          </p:nvSpPr>
          <p:spPr>
            <a:xfrm>
              <a:off x="8591656" y="2990621"/>
              <a:ext cx="1176225" cy="518795"/>
            </a:xfrm>
            <a:custGeom>
              <a:avLst/>
              <a:gdLst/>
              <a:ahLst/>
              <a:cxnLst/>
              <a:rect l="l" t="t" r="r" b="b"/>
              <a:pathLst>
                <a:path w="1176654" h="518795">
                  <a:moveTo>
                    <a:pt x="1112918" y="0"/>
                  </a:moveTo>
                  <a:lnTo>
                    <a:pt x="63305" y="0"/>
                  </a:lnTo>
                  <a:lnTo>
                    <a:pt x="38664" y="4974"/>
                  </a:lnTo>
                  <a:lnTo>
                    <a:pt x="18541" y="18541"/>
                  </a:lnTo>
                  <a:lnTo>
                    <a:pt x="4974" y="38664"/>
                  </a:lnTo>
                  <a:lnTo>
                    <a:pt x="0" y="63305"/>
                  </a:lnTo>
                  <a:lnTo>
                    <a:pt x="0" y="454919"/>
                  </a:lnTo>
                  <a:lnTo>
                    <a:pt x="4974" y="479560"/>
                  </a:lnTo>
                  <a:lnTo>
                    <a:pt x="18541" y="499683"/>
                  </a:lnTo>
                  <a:lnTo>
                    <a:pt x="38664" y="513249"/>
                  </a:lnTo>
                  <a:lnTo>
                    <a:pt x="63305" y="518224"/>
                  </a:lnTo>
                  <a:lnTo>
                    <a:pt x="1112918" y="518224"/>
                  </a:lnTo>
                  <a:lnTo>
                    <a:pt x="1137560" y="513249"/>
                  </a:lnTo>
                  <a:lnTo>
                    <a:pt x="1157682" y="499683"/>
                  </a:lnTo>
                  <a:lnTo>
                    <a:pt x="1171249" y="479560"/>
                  </a:lnTo>
                  <a:lnTo>
                    <a:pt x="1176224" y="454919"/>
                  </a:lnTo>
                  <a:lnTo>
                    <a:pt x="1176224" y="63305"/>
                  </a:lnTo>
                  <a:lnTo>
                    <a:pt x="1171249" y="38664"/>
                  </a:lnTo>
                  <a:lnTo>
                    <a:pt x="1157682" y="18541"/>
                  </a:lnTo>
                  <a:lnTo>
                    <a:pt x="1137560" y="4974"/>
                  </a:lnTo>
                  <a:lnTo>
                    <a:pt x="1112918" y="0"/>
                  </a:lnTo>
                  <a:close/>
                </a:path>
              </a:pathLst>
            </a:custGeom>
            <a:solidFill>
              <a:srgbClr val="28A8E1"/>
            </a:solidFill>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object 19"/>
            <p:cNvSpPr/>
            <p:nvPr/>
          </p:nvSpPr>
          <p:spPr>
            <a:xfrm>
              <a:off x="8591656" y="2990621"/>
              <a:ext cx="1176655" cy="518795"/>
            </a:xfrm>
            <a:custGeom>
              <a:avLst/>
              <a:gdLst/>
              <a:ahLst/>
              <a:cxnLst/>
              <a:rect l="l" t="t" r="r" b="b"/>
              <a:pathLst>
                <a:path w="1176654" h="518795">
                  <a:moveTo>
                    <a:pt x="0" y="63305"/>
                  </a:moveTo>
                  <a:lnTo>
                    <a:pt x="4974" y="38664"/>
                  </a:lnTo>
                  <a:lnTo>
                    <a:pt x="18541" y="18541"/>
                  </a:lnTo>
                  <a:lnTo>
                    <a:pt x="38664" y="4974"/>
                  </a:lnTo>
                  <a:lnTo>
                    <a:pt x="63305" y="0"/>
                  </a:lnTo>
                  <a:lnTo>
                    <a:pt x="1112918" y="0"/>
                  </a:lnTo>
                  <a:lnTo>
                    <a:pt x="1137559" y="4974"/>
                  </a:lnTo>
                  <a:lnTo>
                    <a:pt x="1157682" y="18541"/>
                  </a:lnTo>
                  <a:lnTo>
                    <a:pt x="1171249" y="38664"/>
                  </a:lnTo>
                  <a:lnTo>
                    <a:pt x="1176224" y="63305"/>
                  </a:lnTo>
                  <a:lnTo>
                    <a:pt x="1176224" y="454919"/>
                  </a:lnTo>
                  <a:lnTo>
                    <a:pt x="1171249" y="479560"/>
                  </a:lnTo>
                  <a:lnTo>
                    <a:pt x="1157682" y="499683"/>
                  </a:lnTo>
                  <a:lnTo>
                    <a:pt x="1137559" y="513250"/>
                  </a:lnTo>
                  <a:lnTo>
                    <a:pt x="1112918" y="518225"/>
                  </a:lnTo>
                  <a:lnTo>
                    <a:pt x="63305" y="518225"/>
                  </a:lnTo>
                  <a:lnTo>
                    <a:pt x="38664" y="513250"/>
                  </a:lnTo>
                  <a:lnTo>
                    <a:pt x="18541" y="499683"/>
                  </a:lnTo>
                  <a:lnTo>
                    <a:pt x="4974" y="479560"/>
                  </a:lnTo>
                  <a:lnTo>
                    <a:pt x="0" y="454919"/>
                  </a:lnTo>
                  <a:lnTo>
                    <a:pt x="0" y="63305"/>
                  </a:lnTo>
                  <a:close/>
                </a:path>
              </a:pathLst>
            </a:custGeom>
            <a:ln w="19050">
              <a:solidFill>
                <a:srgbClr val="FFFFFF"/>
              </a:solidFill>
            </a:ln>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object 20"/>
            <p:cNvSpPr txBox="1"/>
            <p:nvPr/>
          </p:nvSpPr>
          <p:spPr>
            <a:xfrm>
              <a:off x="8585719" y="3027108"/>
              <a:ext cx="1165962" cy="276999"/>
            </a:xfrm>
            <a:prstGeom prst="rect">
              <a:avLst/>
            </a:prstGeom>
          </p:spPr>
          <p:txBody>
            <a:bodyPr vert="horz" wrap="square" lIns="0" tIns="0" rIns="0" bIns="0" rtlCol="0">
              <a:noAutofit/>
            </a:bodyPr>
            <a:lstStyle/>
            <a:p>
              <a:pPr marL="9525" marR="3810" indent="11906" algn="ctr" fontAlgn="ctr"/>
              <a:r>
                <a:rPr lang="en-US"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Machine learning</a:t>
              </a:r>
            </a:p>
          </p:txBody>
        </p:sp>
        <p:sp>
          <p:nvSpPr>
            <p:cNvPr id="21" name="object 21"/>
            <p:cNvSpPr/>
            <p:nvPr/>
          </p:nvSpPr>
          <p:spPr>
            <a:xfrm>
              <a:off x="8591656" y="3976541"/>
              <a:ext cx="1176655" cy="518795"/>
            </a:xfrm>
            <a:custGeom>
              <a:avLst/>
              <a:gdLst/>
              <a:ahLst/>
              <a:cxnLst/>
              <a:rect l="l" t="t" r="r" b="b"/>
              <a:pathLst>
                <a:path w="1176654" h="518795">
                  <a:moveTo>
                    <a:pt x="1112918" y="0"/>
                  </a:moveTo>
                  <a:lnTo>
                    <a:pt x="63305" y="0"/>
                  </a:lnTo>
                  <a:lnTo>
                    <a:pt x="38664" y="4974"/>
                  </a:lnTo>
                  <a:lnTo>
                    <a:pt x="18541" y="18541"/>
                  </a:lnTo>
                  <a:lnTo>
                    <a:pt x="4974" y="38664"/>
                  </a:lnTo>
                  <a:lnTo>
                    <a:pt x="0" y="63305"/>
                  </a:lnTo>
                  <a:lnTo>
                    <a:pt x="0" y="454919"/>
                  </a:lnTo>
                  <a:lnTo>
                    <a:pt x="4974" y="479560"/>
                  </a:lnTo>
                  <a:lnTo>
                    <a:pt x="18541" y="499682"/>
                  </a:lnTo>
                  <a:lnTo>
                    <a:pt x="38664" y="513249"/>
                  </a:lnTo>
                  <a:lnTo>
                    <a:pt x="63305" y="518224"/>
                  </a:lnTo>
                  <a:lnTo>
                    <a:pt x="1112918" y="518224"/>
                  </a:lnTo>
                  <a:lnTo>
                    <a:pt x="1137560" y="513249"/>
                  </a:lnTo>
                  <a:lnTo>
                    <a:pt x="1157682" y="499682"/>
                  </a:lnTo>
                  <a:lnTo>
                    <a:pt x="1171249" y="479560"/>
                  </a:lnTo>
                  <a:lnTo>
                    <a:pt x="1176224" y="454919"/>
                  </a:lnTo>
                  <a:lnTo>
                    <a:pt x="1176224" y="63305"/>
                  </a:lnTo>
                  <a:lnTo>
                    <a:pt x="1171249" y="38664"/>
                  </a:lnTo>
                  <a:lnTo>
                    <a:pt x="1157682" y="18541"/>
                  </a:lnTo>
                  <a:lnTo>
                    <a:pt x="1137560" y="4974"/>
                  </a:lnTo>
                  <a:lnTo>
                    <a:pt x="1112918" y="0"/>
                  </a:lnTo>
                  <a:close/>
                </a:path>
              </a:pathLst>
            </a:custGeom>
            <a:solidFill>
              <a:srgbClr val="FFC003"/>
            </a:solidFill>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object 22"/>
            <p:cNvSpPr/>
            <p:nvPr/>
          </p:nvSpPr>
          <p:spPr>
            <a:xfrm>
              <a:off x="8591656" y="3976541"/>
              <a:ext cx="1176655" cy="518795"/>
            </a:xfrm>
            <a:custGeom>
              <a:avLst/>
              <a:gdLst/>
              <a:ahLst/>
              <a:cxnLst/>
              <a:rect l="l" t="t" r="r" b="b"/>
              <a:pathLst>
                <a:path w="1176654" h="518795">
                  <a:moveTo>
                    <a:pt x="0" y="63305"/>
                  </a:moveTo>
                  <a:lnTo>
                    <a:pt x="4974" y="38664"/>
                  </a:lnTo>
                  <a:lnTo>
                    <a:pt x="18541" y="18541"/>
                  </a:lnTo>
                  <a:lnTo>
                    <a:pt x="38664" y="4974"/>
                  </a:lnTo>
                  <a:lnTo>
                    <a:pt x="63305" y="0"/>
                  </a:lnTo>
                  <a:lnTo>
                    <a:pt x="1112918" y="0"/>
                  </a:lnTo>
                  <a:lnTo>
                    <a:pt x="1137559" y="4974"/>
                  </a:lnTo>
                  <a:lnTo>
                    <a:pt x="1157682" y="18541"/>
                  </a:lnTo>
                  <a:lnTo>
                    <a:pt x="1171249" y="38664"/>
                  </a:lnTo>
                  <a:lnTo>
                    <a:pt x="1176224" y="63305"/>
                  </a:lnTo>
                  <a:lnTo>
                    <a:pt x="1176224" y="454919"/>
                  </a:lnTo>
                  <a:lnTo>
                    <a:pt x="1171249" y="479560"/>
                  </a:lnTo>
                  <a:lnTo>
                    <a:pt x="1157682" y="499683"/>
                  </a:lnTo>
                  <a:lnTo>
                    <a:pt x="1137559" y="513250"/>
                  </a:lnTo>
                  <a:lnTo>
                    <a:pt x="1112918" y="518225"/>
                  </a:lnTo>
                  <a:lnTo>
                    <a:pt x="63305" y="518225"/>
                  </a:lnTo>
                  <a:lnTo>
                    <a:pt x="38664" y="513250"/>
                  </a:lnTo>
                  <a:lnTo>
                    <a:pt x="18541" y="499683"/>
                  </a:lnTo>
                  <a:lnTo>
                    <a:pt x="4974" y="479560"/>
                  </a:lnTo>
                  <a:lnTo>
                    <a:pt x="0" y="454919"/>
                  </a:lnTo>
                  <a:lnTo>
                    <a:pt x="0" y="63305"/>
                  </a:lnTo>
                  <a:close/>
                </a:path>
              </a:pathLst>
            </a:custGeom>
            <a:ln w="9525">
              <a:solidFill>
                <a:srgbClr val="7F7F7F"/>
              </a:solidFill>
            </a:ln>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 name="object 23"/>
            <p:cNvSpPr txBox="1"/>
            <p:nvPr/>
          </p:nvSpPr>
          <p:spPr>
            <a:xfrm>
              <a:off x="8895821" y="4122031"/>
              <a:ext cx="567895" cy="276999"/>
            </a:xfrm>
            <a:prstGeom prst="rect">
              <a:avLst/>
            </a:prstGeom>
          </p:spPr>
          <p:txBody>
            <a:bodyPr vert="horz" wrap="square" lIns="0" tIns="0" rIns="0" bIns="0" rtlCol="0">
              <a:noAutofit/>
            </a:bodyPr>
            <a:lstStyle/>
            <a:p>
              <a:pPr marL="9525" algn="ctr" fontAlgn="ctr"/>
              <a:r>
                <a:rPr lang="en-US" sz="105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Model</a:t>
              </a:r>
            </a:p>
          </p:txBody>
        </p:sp>
        <p:sp>
          <p:nvSpPr>
            <p:cNvPr id="24" name="object 24"/>
            <p:cNvSpPr/>
            <p:nvPr/>
          </p:nvSpPr>
          <p:spPr>
            <a:xfrm>
              <a:off x="10100026" y="3976541"/>
              <a:ext cx="1176655" cy="518795"/>
            </a:xfrm>
            <a:custGeom>
              <a:avLst/>
              <a:gdLst/>
              <a:ahLst/>
              <a:cxnLst/>
              <a:rect l="l" t="t" r="r" b="b"/>
              <a:pathLst>
                <a:path w="1176654" h="518795">
                  <a:moveTo>
                    <a:pt x="1112918" y="0"/>
                  </a:moveTo>
                  <a:lnTo>
                    <a:pt x="63305" y="0"/>
                  </a:lnTo>
                  <a:lnTo>
                    <a:pt x="38664" y="4974"/>
                  </a:lnTo>
                  <a:lnTo>
                    <a:pt x="18541" y="18541"/>
                  </a:lnTo>
                  <a:lnTo>
                    <a:pt x="4974" y="38664"/>
                  </a:lnTo>
                  <a:lnTo>
                    <a:pt x="0" y="63305"/>
                  </a:lnTo>
                  <a:lnTo>
                    <a:pt x="0" y="454919"/>
                  </a:lnTo>
                  <a:lnTo>
                    <a:pt x="4974" y="479560"/>
                  </a:lnTo>
                  <a:lnTo>
                    <a:pt x="18541" y="499682"/>
                  </a:lnTo>
                  <a:lnTo>
                    <a:pt x="38664" y="513249"/>
                  </a:lnTo>
                  <a:lnTo>
                    <a:pt x="63305" y="518224"/>
                  </a:lnTo>
                  <a:lnTo>
                    <a:pt x="1112918" y="518224"/>
                  </a:lnTo>
                  <a:lnTo>
                    <a:pt x="1137559" y="513249"/>
                  </a:lnTo>
                  <a:lnTo>
                    <a:pt x="1157682" y="499682"/>
                  </a:lnTo>
                  <a:lnTo>
                    <a:pt x="1171249" y="479560"/>
                  </a:lnTo>
                  <a:lnTo>
                    <a:pt x="1176224" y="454919"/>
                  </a:lnTo>
                  <a:lnTo>
                    <a:pt x="1176224" y="63305"/>
                  </a:lnTo>
                  <a:lnTo>
                    <a:pt x="1171249" y="38664"/>
                  </a:lnTo>
                  <a:lnTo>
                    <a:pt x="1157682" y="18541"/>
                  </a:lnTo>
                  <a:lnTo>
                    <a:pt x="1137559" y="4974"/>
                  </a:lnTo>
                  <a:lnTo>
                    <a:pt x="1112918" y="0"/>
                  </a:lnTo>
                  <a:close/>
                </a:path>
              </a:pathLst>
            </a:custGeom>
            <a:solidFill>
              <a:srgbClr val="F2F2F2"/>
            </a:solidFill>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 name="object 25"/>
            <p:cNvSpPr/>
            <p:nvPr/>
          </p:nvSpPr>
          <p:spPr>
            <a:xfrm>
              <a:off x="10100026" y="3976541"/>
              <a:ext cx="1176655" cy="518795"/>
            </a:xfrm>
            <a:custGeom>
              <a:avLst/>
              <a:gdLst/>
              <a:ahLst/>
              <a:cxnLst/>
              <a:rect l="l" t="t" r="r" b="b"/>
              <a:pathLst>
                <a:path w="1176654" h="518795">
                  <a:moveTo>
                    <a:pt x="0" y="63305"/>
                  </a:moveTo>
                  <a:lnTo>
                    <a:pt x="4974" y="38664"/>
                  </a:lnTo>
                  <a:lnTo>
                    <a:pt x="18541" y="18541"/>
                  </a:lnTo>
                  <a:lnTo>
                    <a:pt x="38664" y="4974"/>
                  </a:lnTo>
                  <a:lnTo>
                    <a:pt x="63305" y="0"/>
                  </a:lnTo>
                  <a:lnTo>
                    <a:pt x="1112918" y="0"/>
                  </a:lnTo>
                  <a:lnTo>
                    <a:pt x="1137559" y="4974"/>
                  </a:lnTo>
                  <a:lnTo>
                    <a:pt x="1157682" y="18541"/>
                  </a:lnTo>
                  <a:lnTo>
                    <a:pt x="1171249" y="38664"/>
                  </a:lnTo>
                  <a:lnTo>
                    <a:pt x="1176224" y="63305"/>
                  </a:lnTo>
                  <a:lnTo>
                    <a:pt x="1176224" y="454919"/>
                  </a:lnTo>
                  <a:lnTo>
                    <a:pt x="1171249" y="479560"/>
                  </a:lnTo>
                  <a:lnTo>
                    <a:pt x="1157682" y="499683"/>
                  </a:lnTo>
                  <a:lnTo>
                    <a:pt x="1137559" y="513250"/>
                  </a:lnTo>
                  <a:lnTo>
                    <a:pt x="1112918" y="518225"/>
                  </a:lnTo>
                  <a:lnTo>
                    <a:pt x="63305" y="518225"/>
                  </a:lnTo>
                  <a:lnTo>
                    <a:pt x="38664" y="513250"/>
                  </a:lnTo>
                  <a:lnTo>
                    <a:pt x="18541" y="499683"/>
                  </a:lnTo>
                  <a:lnTo>
                    <a:pt x="4974" y="479560"/>
                  </a:lnTo>
                  <a:lnTo>
                    <a:pt x="0" y="454919"/>
                  </a:lnTo>
                  <a:lnTo>
                    <a:pt x="0" y="63305"/>
                  </a:lnTo>
                  <a:close/>
                </a:path>
              </a:pathLst>
            </a:custGeom>
            <a:ln w="9525">
              <a:solidFill>
                <a:srgbClr val="7F7F7F"/>
              </a:solidFill>
            </a:ln>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 name="object 26"/>
            <p:cNvSpPr txBox="1"/>
            <p:nvPr/>
          </p:nvSpPr>
          <p:spPr>
            <a:xfrm>
              <a:off x="10235234" y="4112260"/>
              <a:ext cx="942382" cy="276999"/>
            </a:xfrm>
            <a:prstGeom prst="rect">
              <a:avLst/>
            </a:prstGeom>
          </p:spPr>
          <p:txBody>
            <a:bodyPr vert="horz" wrap="square" lIns="0" tIns="0" rIns="0" bIns="0" rtlCol="0">
              <a:noAutofit/>
            </a:bodyPr>
            <a:lstStyle/>
            <a:p>
              <a:pPr marL="9525" algn="ctr" fontAlgn="ctr"/>
              <a:r>
                <a:rPr lang="en-US"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Prediction</a:t>
              </a:r>
            </a:p>
          </p:txBody>
        </p:sp>
        <p:sp>
          <p:nvSpPr>
            <p:cNvPr id="27" name="object 27"/>
            <p:cNvSpPr/>
            <p:nvPr/>
          </p:nvSpPr>
          <p:spPr>
            <a:xfrm>
              <a:off x="7083286" y="3976541"/>
              <a:ext cx="1176655" cy="518795"/>
            </a:xfrm>
            <a:custGeom>
              <a:avLst/>
              <a:gdLst/>
              <a:ahLst/>
              <a:cxnLst/>
              <a:rect l="l" t="t" r="r" b="b"/>
              <a:pathLst>
                <a:path w="1176654" h="518795">
                  <a:moveTo>
                    <a:pt x="1112918" y="0"/>
                  </a:moveTo>
                  <a:lnTo>
                    <a:pt x="63305" y="0"/>
                  </a:lnTo>
                  <a:lnTo>
                    <a:pt x="38664" y="4974"/>
                  </a:lnTo>
                  <a:lnTo>
                    <a:pt x="18542" y="18541"/>
                  </a:lnTo>
                  <a:lnTo>
                    <a:pt x="4975" y="38664"/>
                  </a:lnTo>
                  <a:lnTo>
                    <a:pt x="0" y="63305"/>
                  </a:lnTo>
                  <a:lnTo>
                    <a:pt x="0" y="454919"/>
                  </a:lnTo>
                  <a:lnTo>
                    <a:pt x="4975" y="479560"/>
                  </a:lnTo>
                  <a:lnTo>
                    <a:pt x="18542" y="499682"/>
                  </a:lnTo>
                  <a:lnTo>
                    <a:pt x="38664" y="513249"/>
                  </a:lnTo>
                  <a:lnTo>
                    <a:pt x="63305" y="518224"/>
                  </a:lnTo>
                  <a:lnTo>
                    <a:pt x="1112918" y="518224"/>
                  </a:lnTo>
                  <a:lnTo>
                    <a:pt x="1137560" y="513249"/>
                  </a:lnTo>
                  <a:lnTo>
                    <a:pt x="1157682" y="499682"/>
                  </a:lnTo>
                  <a:lnTo>
                    <a:pt x="1171249" y="479560"/>
                  </a:lnTo>
                  <a:lnTo>
                    <a:pt x="1176224" y="454919"/>
                  </a:lnTo>
                  <a:lnTo>
                    <a:pt x="1176224" y="63305"/>
                  </a:lnTo>
                  <a:lnTo>
                    <a:pt x="1171249" y="38664"/>
                  </a:lnTo>
                  <a:lnTo>
                    <a:pt x="1157682" y="18541"/>
                  </a:lnTo>
                  <a:lnTo>
                    <a:pt x="1137560" y="4974"/>
                  </a:lnTo>
                  <a:lnTo>
                    <a:pt x="1112918" y="0"/>
                  </a:lnTo>
                  <a:close/>
                </a:path>
              </a:pathLst>
            </a:custGeom>
            <a:solidFill>
              <a:srgbClr val="F2F2F2"/>
            </a:solidFill>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8" name="object 28"/>
            <p:cNvSpPr/>
            <p:nvPr/>
          </p:nvSpPr>
          <p:spPr>
            <a:xfrm>
              <a:off x="7083286" y="3976541"/>
              <a:ext cx="1176655" cy="518795"/>
            </a:xfrm>
            <a:custGeom>
              <a:avLst/>
              <a:gdLst/>
              <a:ahLst/>
              <a:cxnLst/>
              <a:rect l="l" t="t" r="r" b="b"/>
              <a:pathLst>
                <a:path w="1176654" h="518795">
                  <a:moveTo>
                    <a:pt x="0" y="63305"/>
                  </a:moveTo>
                  <a:lnTo>
                    <a:pt x="4974" y="38664"/>
                  </a:lnTo>
                  <a:lnTo>
                    <a:pt x="18541" y="18541"/>
                  </a:lnTo>
                  <a:lnTo>
                    <a:pt x="38664" y="4974"/>
                  </a:lnTo>
                  <a:lnTo>
                    <a:pt x="63305" y="0"/>
                  </a:lnTo>
                  <a:lnTo>
                    <a:pt x="1112918" y="0"/>
                  </a:lnTo>
                  <a:lnTo>
                    <a:pt x="1137559" y="4974"/>
                  </a:lnTo>
                  <a:lnTo>
                    <a:pt x="1157682" y="18541"/>
                  </a:lnTo>
                  <a:lnTo>
                    <a:pt x="1171249" y="38664"/>
                  </a:lnTo>
                  <a:lnTo>
                    <a:pt x="1176224" y="63305"/>
                  </a:lnTo>
                  <a:lnTo>
                    <a:pt x="1176224" y="454919"/>
                  </a:lnTo>
                  <a:lnTo>
                    <a:pt x="1171249" y="479560"/>
                  </a:lnTo>
                  <a:lnTo>
                    <a:pt x="1157682" y="499683"/>
                  </a:lnTo>
                  <a:lnTo>
                    <a:pt x="1137559" y="513250"/>
                  </a:lnTo>
                  <a:lnTo>
                    <a:pt x="1112918" y="518225"/>
                  </a:lnTo>
                  <a:lnTo>
                    <a:pt x="63305" y="518225"/>
                  </a:lnTo>
                  <a:lnTo>
                    <a:pt x="38664" y="513250"/>
                  </a:lnTo>
                  <a:lnTo>
                    <a:pt x="18541" y="499683"/>
                  </a:lnTo>
                  <a:lnTo>
                    <a:pt x="4974" y="479560"/>
                  </a:lnTo>
                  <a:lnTo>
                    <a:pt x="0" y="454919"/>
                  </a:lnTo>
                  <a:lnTo>
                    <a:pt x="0" y="63305"/>
                  </a:lnTo>
                  <a:close/>
                </a:path>
              </a:pathLst>
            </a:custGeom>
            <a:ln w="9525">
              <a:solidFill>
                <a:srgbClr val="7F7F7F"/>
              </a:solidFill>
            </a:ln>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9" name="object 29"/>
            <p:cNvSpPr txBox="1"/>
            <p:nvPr/>
          </p:nvSpPr>
          <p:spPr>
            <a:xfrm>
              <a:off x="7296747" y="4130167"/>
              <a:ext cx="803855" cy="276999"/>
            </a:xfrm>
            <a:prstGeom prst="rect">
              <a:avLst/>
            </a:prstGeom>
          </p:spPr>
          <p:txBody>
            <a:bodyPr vert="horz" wrap="square" lIns="0" tIns="0" rIns="0" bIns="0" rtlCol="0">
              <a:noAutofit/>
            </a:bodyPr>
            <a:lstStyle/>
            <a:p>
              <a:pPr marL="9525" algn="ctr" fontAlgn="ctr"/>
              <a:r>
                <a:rPr lang="en-US" sz="105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New data</a:t>
              </a:r>
            </a:p>
          </p:txBody>
        </p:sp>
        <p:sp>
          <p:nvSpPr>
            <p:cNvPr id="30" name="object 30"/>
            <p:cNvSpPr/>
            <p:nvPr/>
          </p:nvSpPr>
          <p:spPr>
            <a:xfrm>
              <a:off x="9141669" y="2543796"/>
              <a:ext cx="76200" cy="447040"/>
            </a:xfrm>
            <a:custGeom>
              <a:avLst/>
              <a:gdLst/>
              <a:ahLst/>
              <a:cxnLst/>
              <a:rect l="l" t="t" r="r" b="b"/>
              <a:pathLst>
                <a:path w="76200" h="447039">
                  <a:moveTo>
                    <a:pt x="28575" y="370625"/>
                  </a:moveTo>
                  <a:lnTo>
                    <a:pt x="0" y="370625"/>
                  </a:lnTo>
                  <a:lnTo>
                    <a:pt x="38100" y="446825"/>
                  </a:lnTo>
                  <a:lnTo>
                    <a:pt x="69850" y="383325"/>
                  </a:lnTo>
                  <a:lnTo>
                    <a:pt x="28575" y="383325"/>
                  </a:lnTo>
                  <a:lnTo>
                    <a:pt x="28575" y="370625"/>
                  </a:lnTo>
                  <a:close/>
                </a:path>
                <a:path w="76200" h="447039">
                  <a:moveTo>
                    <a:pt x="47625" y="0"/>
                  </a:moveTo>
                  <a:lnTo>
                    <a:pt x="28575" y="0"/>
                  </a:lnTo>
                  <a:lnTo>
                    <a:pt x="28575" y="383325"/>
                  </a:lnTo>
                  <a:lnTo>
                    <a:pt x="47625" y="383325"/>
                  </a:lnTo>
                  <a:lnTo>
                    <a:pt x="47625" y="0"/>
                  </a:lnTo>
                  <a:close/>
                </a:path>
                <a:path w="76200" h="447039">
                  <a:moveTo>
                    <a:pt x="76200" y="370625"/>
                  </a:moveTo>
                  <a:lnTo>
                    <a:pt x="47625" y="370625"/>
                  </a:lnTo>
                  <a:lnTo>
                    <a:pt x="47625" y="383325"/>
                  </a:lnTo>
                  <a:lnTo>
                    <a:pt x="69850" y="383325"/>
                  </a:lnTo>
                  <a:lnTo>
                    <a:pt x="76200" y="370625"/>
                  </a:lnTo>
                  <a:close/>
                </a:path>
              </a:pathLst>
            </a:custGeom>
            <a:solidFill>
              <a:srgbClr val="595959"/>
            </a:solidFill>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1" name="object 31"/>
            <p:cNvSpPr/>
            <p:nvPr/>
          </p:nvSpPr>
          <p:spPr>
            <a:xfrm>
              <a:off x="9141669" y="3526435"/>
              <a:ext cx="76200" cy="447040"/>
            </a:xfrm>
            <a:custGeom>
              <a:avLst/>
              <a:gdLst/>
              <a:ahLst/>
              <a:cxnLst/>
              <a:rect l="l" t="t" r="r" b="b"/>
              <a:pathLst>
                <a:path w="76200" h="447039">
                  <a:moveTo>
                    <a:pt x="28575" y="370624"/>
                  </a:moveTo>
                  <a:lnTo>
                    <a:pt x="0" y="370624"/>
                  </a:lnTo>
                  <a:lnTo>
                    <a:pt x="38100" y="446824"/>
                  </a:lnTo>
                  <a:lnTo>
                    <a:pt x="69850" y="383324"/>
                  </a:lnTo>
                  <a:lnTo>
                    <a:pt x="28575" y="383324"/>
                  </a:lnTo>
                  <a:lnTo>
                    <a:pt x="28575" y="370624"/>
                  </a:lnTo>
                  <a:close/>
                </a:path>
                <a:path w="76200" h="447039">
                  <a:moveTo>
                    <a:pt x="47625" y="0"/>
                  </a:moveTo>
                  <a:lnTo>
                    <a:pt x="28575" y="0"/>
                  </a:lnTo>
                  <a:lnTo>
                    <a:pt x="28575" y="383324"/>
                  </a:lnTo>
                  <a:lnTo>
                    <a:pt x="47625" y="383324"/>
                  </a:lnTo>
                  <a:lnTo>
                    <a:pt x="47625" y="0"/>
                  </a:lnTo>
                  <a:close/>
                </a:path>
                <a:path w="76200" h="447039">
                  <a:moveTo>
                    <a:pt x="76200" y="370624"/>
                  </a:moveTo>
                  <a:lnTo>
                    <a:pt x="47625" y="370624"/>
                  </a:lnTo>
                  <a:lnTo>
                    <a:pt x="47625" y="383324"/>
                  </a:lnTo>
                  <a:lnTo>
                    <a:pt x="69850" y="383324"/>
                  </a:lnTo>
                  <a:lnTo>
                    <a:pt x="76200" y="370624"/>
                  </a:lnTo>
                  <a:close/>
                </a:path>
              </a:pathLst>
            </a:custGeom>
            <a:solidFill>
              <a:srgbClr val="595959"/>
            </a:solidFill>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2" name="object 32"/>
            <p:cNvSpPr/>
            <p:nvPr/>
          </p:nvSpPr>
          <p:spPr>
            <a:xfrm>
              <a:off x="9767881" y="4197554"/>
              <a:ext cx="332740" cy="76200"/>
            </a:xfrm>
            <a:custGeom>
              <a:avLst/>
              <a:gdLst/>
              <a:ahLst/>
              <a:cxnLst/>
              <a:rect l="l" t="t" r="r" b="b"/>
              <a:pathLst>
                <a:path w="332740" h="76200">
                  <a:moveTo>
                    <a:pt x="255945" y="0"/>
                  </a:moveTo>
                  <a:lnTo>
                    <a:pt x="255945" y="76200"/>
                  </a:lnTo>
                  <a:lnTo>
                    <a:pt x="313095" y="47625"/>
                  </a:lnTo>
                  <a:lnTo>
                    <a:pt x="268645" y="47625"/>
                  </a:lnTo>
                  <a:lnTo>
                    <a:pt x="268645" y="28575"/>
                  </a:lnTo>
                  <a:lnTo>
                    <a:pt x="313095" y="28575"/>
                  </a:lnTo>
                  <a:lnTo>
                    <a:pt x="255945" y="0"/>
                  </a:lnTo>
                  <a:close/>
                </a:path>
                <a:path w="332740" h="76200">
                  <a:moveTo>
                    <a:pt x="255945" y="28575"/>
                  </a:moveTo>
                  <a:lnTo>
                    <a:pt x="0" y="28575"/>
                  </a:lnTo>
                  <a:lnTo>
                    <a:pt x="0" y="47625"/>
                  </a:lnTo>
                  <a:lnTo>
                    <a:pt x="255945" y="47625"/>
                  </a:lnTo>
                  <a:lnTo>
                    <a:pt x="255945" y="28575"/>
                  </a:lnTo>
                  <a:close/>
                </a:path>
                <a:path w="332740" h="76200">
                  <a:moveTo>
                    <a:pt x="313095" y="28575"/>
                  </a:moveTo>
                  <a:lnTo>
                    <a:pt x="268645" y="28575"/>
                  </a:lnTo>
                  <a:lnTo>
                    <a:pt x="268645" y="47625"/>
                  </a:lnTo>
                  <a:lnTo>
                    <a:pt x="313095" y="47625"/>
                  </a:lnTo>
                  <a:lnTo>
                    <a:pt x="332145" y="38100"/>
                  </a:lnTo>
                  <a:lnTo>
                    <a:pt x="313095" y="28575"/>
                  </a:lnTo>
                  <a:close/>
                </a:path>
              </a:pathLst>
            </a:custGeom>
            <a:solidFill>
              <a:srgbClr val="595959"/>
            </a:solidFill>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3" name="object 33"/>
            <p:cNvSpPr/>
            <p:nvPr/>
          </p:nvSpPr>
          <p:spPr>
            <a:xfrm>
              <a:off x="8252979" y="4197554"/>
              <a:ext cx="332740" cy="76200"/>
            </a:xfrm>
            <a:custGeom>
              <a:avLst/>
              <a:gdLst/>
              <a:ahLst/>
              <a:cxnLst/>
              <a:rect l="l" t="t" r="r" b="b"/>
              <a:pathLst>
                <a:path w="332740" h="76200">
                  <a:moveTo>
                    <a:pt x="255946" y="0"/>
                  </a:moveTo>
                  <a:lnTo>
                    <a:pt x="255946" y="76200"/>
                  </a:lnTo>
                  <a:lnTo>
                    <a:pt x="313096" y="47625"/>
                  </a:lnTo>
                  <a:lnTo>
                    <a:pt x="268646" y="47625"/>
                  </a:lnTo>
                  <a:lnTo>
                    <a:pt x="268646" y="28575"/>
                  </a:lnTo>
                  <a:lnTo>
                    <a:pt x="313096" y="28575"/>
                  </a:lnTo>
                  <a:lnTo>
                    <a:pt x="255946" y="0"/>
                  </a:lnTo>
                  <a:close/>
                </a:path>
                <a:path w="332740" h="76200">
                  <a:moveTo>
                    <a:pt x="255946" y="28575"/>
                  </a:moveTo>
                  <a:lnTo>
                    <a:pt x="0" y="28575"/>
                  </a:lnTo>
                  <a:lnTo>
                    <a:pt x="0" y="47625"/>
                  </a:lnTo>
                  <a:lnTo>
                    <a:pt x="255946" y="47625"/>
                  </a:lnTo>
                  <a:lnTo>
                    <a:pt x="255946" y="28575"/>
                  </a:lnTo>
                  <a:close/>
                </a:path>
                <a:path w="332740" h="76200">
                  <a:moveTo>
                    <a:pt x="313096" y="28575"/>
                  </a:moveTo>
                  <a:lnTo>
                    <a:pt x="268646" y="28575"/>
                  </a:lnTo>
                  <a:lnTo>
                    <a:pt x="268646" y="47625"/>
                  </a:lnTo>
                  <a:lnTo>
                    <a:pt x="313096" y="47625"/>
                  </a:lnTo>
                  <a:lnTo>
                    <a:pt x="332146" y="38100"/>
                  </a:lnTo>
                  <a:lnTo>
                    <a:pt x="313096" y="28575"/>
                  </a:lnTo>
                  <a:close/>
                </a:path>
              </a:pathLst>
            </a:custGeom>
            <a:solidFill>
              <a:srgbClr val="595959"/>
            </a:solidFill>
          </p:spPr>
          <p:txBody>
            <a:bodyPr wrap="square" lIns="0" tIns="0" rIns="0" bIns="0" rtlCol="0">
              <a:noAutofit/>
            </a:bodyPr>
            <a:lstStyle/>
            <a:p>
              <a:pPr algn="ctr" fontAlgn="ctr"/>
              <a:endParaRPr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34" name="object 9"/>
          <p:cNvSpPr txBox="1"/>
          <p:nvPr/>
        </p:nvSpPr>
        <p:spPr>
          <a:xfrm>
            <a:off x="718271" y="3862777"/>
            <a:ext cx="3249927" cy="650196"/>
          </a:xfrm>
          <a:prstGeom prst="rect">
            <a:avLst/>
          </a:prstGeom>
          <a:ln>
            <a:solidFill>
              <a:schemeClr val="tx1"/>
            </a:solidFill>
            <a:prstDash val="dashDot"/>
          </a:ln>
        </p:spPr>
        <p:txBody>
          <a:bodyPr vert="horz" wrap="square" lIns="54000" tIns="54000" rIns="0" bIns="0" rtlCol="0">
            <a:noAutofit/>
          </a:bodyPr>
          <a:lstStyle/>
          <a:p>
            <a:pPr marL="223838" indent="-214313" fontAlgn="ctr">
              <a:spcBef>
                <a:spcPts val="521"/>
              </a:spcBef>
              <a:buChar char="•"/>
              <a:tabLst>
                <a:tab pos="223361" algn="l"/>
                <a:tab pos="223838" algn="l"/>
              </a:tabLst>
            </a:pPr>
            <a:r>
              <a:rPr lang="en-US"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Explicit programming is used to solve problems.</a:t>
            </a:r>
          </a:p>
          <a:p>
            <a:pPr marL="223838" indent="-214313" fontAlgn="ctr">
              <a:spcBef>
                <a:spcPts val="521"/>
              </a:spcBef>
              <a:buChar char="•"/>
              <a:tabLst>
                <a:tab pos="223361" algn="l"/>
                <a:tab pos="223838" algn="l"/>
              </a:tabLst>
            </a:pPr>
            <a:r>
              <a:rPr lang="en-US" sz="105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Rules can be manually specified.</a:t>
            </a:r>
          </a:p>
        </p:txBody>
      </p:sp>
    </p:spTree>
    <p:extLst>
      <p:ext uri="{BB962C8B-B14F-4D97-AF65-F5344CB8AC3E}">
        <p14:creationId xmlns:p14="http://schemas.microsoft.com/office/powerpoint/2010/main" val="26456250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937</TotalTime>
  <Words>1296</Words>
  <Application>Microsoft Office PowerPoint</Application>
  <PresentationFormat>On-screen Show (16:9)</PresentationFormat>
  <Paragraphs>138</Paragraphs>
  <Slides>35</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 Light</vt:lpstr>
      <vt:lpstr>Huawei Sans</vt:lpstr>
      <vt:lpstr>Arial</vt:lpstr>
      <vt:lpstr>宋体</vt:lpstr>
      <vt:lpstr>Lato</vt:lpstr>
      <vt:lpstr>方正兰亭黑简体</vt:lpstr>
      <vt:lpstr>Calibri</vt:lpstr>
      <vt:lpstr>Office Theme</vt:lpstr>
      <vt:lpstr>Artificial Intelligence</vt:lpstr>
      <vt:lpstr>Definition</vt:lpstr>
      <vt:lpstr>There are 2 types of AI</vt:lpstr>
      <vt:lpstr>Artificial Narrow Intelligence (ANI)</vt:lpstr>
      <vt:lpstr>Artificial General Intelligence (AGI)</vt:lpstr>
      <vt:lpstr>Progress in ANI vs AGI</vt:lpstr>
      <vt:lpstr>Achieving AGI Will Take Time</vt:lpstr>
      <vt:lpstr>Machine Learning</vt:lpstr>
      <vt:lpstr>Machine Learning</vt:lpstr>
      <vt:lpstr>Types of Machine Learning</vt:lpstr>
      <vt:lpstr>Supervised Machine Learning</vt:lpstr>
      <vt:lpstr>PowerPoint Presentation</vt:lpstr>
      <vt:lpstr>PowerPoint Presentation</vt:lpstr>
      <vt:lpstr>Reinforcement Learning</vt:lpstr>
      <vt:lpstr>What is Data</vt:lpstr>
      <vt:lpstr>A Table of Data (Dataset)</vt:lpstr>
      <vt:lpstr>A Table of Data (Dataset)</vt:lpstr>
      <vt:lpstr>Another example</vt:lpstr>
      <vt:lpstr>Dataset Splitting</vt:lpstr>
      <vt:lpstr>Acquiring data</vt:lpstr>
      <vt:lpstr>Data is Messy</vt:lpstr>
      <vt:lpstr>Data is Messy</vt:lpstr>
      <vt:lpstr>Data Science</vt:lpstr>
      <vt:lpstr>Data Science</vt:lpstr>
      <vt:lpstr>Formal Definition of Data Science</vt:lpstr>
      <vt:lpstr>Examples of what ML can and can’t do?</vt:lpstr>
      <vt:lpstr>Deep Learning</vt:lpstr>
      <vt:lpstr>PowerPoint Presentation</vt:lpstr>
      <vt:lpstr>Applications of Deep Learning</vt:lpstr>
      <vt:lpstr>PowerPoint Presentation</vt:lpstr>
      <vt:lpstr>PowerPoint Presentation</vt:lpstr>
      <vt:lpstr>PowerPoint Presentation</vt:lpstr>
      <vt:lpstr>PowerPoint Presentation</vt:lpstr>
      <vt:lpstr>PowerPoint Presentation</vt:lpstr>
      <vt:lpstr>adil_2engr@hotmail.com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dc:creator>Researcher's PC</dc:creator>
  <cp:lastModifiedBy>Microsoft account</cp:lastModifiedBy>
  <cp:revision>113</cp:revision>
  <dcterms:modified xsi:type="dcterms:W3CDTF">2022-02-19T12:11:08Z</dcterms:modified>
</cp:coreProperties>
</file>